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8" r:id="rId6"/>
    <p:sldId id="287" r:id="rId7"/>
    <p:sldId id="308" r:id="rId8"/>
    <p:sldId id="316" r:id="rId9"/>
    <p:sldId id="310" r:id="rId10"/>
    <p:sldId id="306" r:id="rId11"/>
    <p:sldId id="312" r:id="rId12"/>
    <p:sldId id="313" r:id="rId13"/>
    <p:sldId id="265" r:id="rId14"/>
    <p:sldId id="269" r:id="rId15"/>
    <p:sldId id="266" r:id="rId16"/>
    <p:sldId id="270" r:id="rId17"/>
    <p:sldId id="271" r:id="rId18"/>
    <p:sldId id="272" r:id="rId19"/>
    <p:sldId id="314" r:id="rId20"/>
    <p:sldId id="273" r:id="rId21"/>
    <p:sldId id="315" r:id="rId22"/>
    <p:sldId id="267" r:id="rId23"/>
    <p:sldId id="262" r:id="rId24"/>
    <p:sldId id="25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115A0-B339-47F3-9DB7-5B83F6C169B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269E612-362C-4D29-8505-9D126F1D2100}">
      <dgm:prSet/>
      <dgm:spPr/>
      <dgm:t>
        <a:bodyPr/>
        <a:lstStyle/>
        <a:p>
          <a:r>
            <a:rPr lang="it-IT" dirty="0"/>
            <a:t>E</a:t>
          </a:r>
          <a:r>
            <a:rPr lang="it-IT" b="0" i="0" dirty="0"/>
            <a:t>rogare, anche in mutualità mediata, servizi sanitari complementari ed aggiuntivi</a:t>
          </a:r>
          <a:endParaRPr lang="en-US" dirty="0"/>
        </a:p>
      </dgm:t>
    </dgm:pt>
    <dgm:pt modelId="{3F39C168-31D2-415B-BDF5-14AF975ACE17}" type="parTrans" cxnId="{09526658-002D-4D70-BDA9-D756E6685071}">
      <dgm:prSet/>
      <dgm:spPr/>
      <dgm:t>
        <a:bodyPr/>
        <a:lstStyle/>
        <a:p>
          <a:endParaRPr lang="en-US"/>
        </a:p>
      </dgm:t>
    </dgm:pt>
    <dgm:pt modelId="{B20D1DB7-3402-4337-8C47-5EA7EF592E3F}" type="sibTrans" cxnId="{09526658-002D-4D70-BDA9-D756E6685071}">
      <dgm:prSet/>
      <dgm:spPr/>
      <dgm:t>
        <a:bodyPr/>
        <a:lstStyle/>
        <a:p>
          <a:endParaRPr lang="en-US"/>
        </a:p>
      </dgm:t>
    </dgm:pt>
    <dgm:pt modelId="{60B1655D-6450-463A-8C9A-BACC43DE4229}">
      <dgm:prSet/>
      <dgm:spPr/>
      <dgm:t>
        <a:bodyPr/>
        <a:lstStyle/>
        <a:p>
          <a:r>
            <a:rPr lang="it-IT"/>
            <a:t>Svolgere e supportare ulteriori iniziative di carattere educativo e culturale, a favore dei propri soci, nel rispetto del principio di mutualità</a:t>
          </a:r>
          <a:endParaRPr lang="en-US"/>
        </a:p>
      </dgm:t>
    </dgm:pt>
    <dgm:pt modelId="{621ED823-53F0-47BF-AA29-F335D5A42EAE}" type="parTrans" cxnId="{485D8B42-CFE0-4F9F-8898-069F45ABCBB4}">
      <dgm:prSet/>
      <dgm:spPr/>
      <dgm:t>
        <a:bodyPr/>
        <a:lstStyle/>
        <a:p>
          <a:endParaRPr lang="en-US"/>
        </a:p>
      </dgm:t>
    </dgm:pt>
    <dgm:pt modelId="{58C5C0C3-F985-48C9-BC47-7FE7A7DFC42A}" type="sibTrans" cxnId="{485D8B42-CFE0-4F9F-8898-069F45ABCBB4}">
      <dgm:prSet/>
      <dgm:spPr/>
      <dgm:t>
        <a:bodyPr/>
        <a:lstStyle/>
        <a:p>
          <a:endParaRPr lang="en-US"/>
        </a:p>
      </dgm:t>
    </dgm:pt>
    <dgm:pt modelId="{ABE355F7-FA9E-49AB-AB26-25C67A80D6A9}">
      <dgm:prSet/>
      <dgm:spPr/>
      <dgm:t>
        <a:bodyPr/>
        <a:lstStyle/>
        <a:p>
          <a:r>
            <a:rPr lang="it-IT" b="0" i="0"/>
            <a:t>Sviluppare progetti di welfare aziendale</a:t>
          </a:r>
          <a:endParaRPr lang="en-US"/>
        </a:p>
      </dgm:t>
    </dgm:pt>
    <dgm:pt modelId="{CC43B1D8-6DC4-451C-9F8C-D91120B94374}" type="parTrans" cxnId="{3DE61760-BB04-4010-87D5-9EC7C410343C}">
      <dgm:prSet/>
      <dgm:spPr/>
      <dgm:t>
        <a:bodyPr/>
        <a:lstStyle/>
        <a:p>
          <a:endParaRPr lang="en-US"/>
        </a:p>
      </dgm:t>
    </dgm:pt>
    <dgm:pt modelId="{03123119-3C4B-4332-99C8-4916EAFA32E1}" type="sibTrans" cxnId="{3DE61760-BB04-4010-87D5-9EC7C410343C}">
      <dgm:prSet/>
      <dgm:spPr/>
      <dgm:t>
        <a:bodyPr/>
        <a:lstStyle/>
        <a:p>
          <a:endParaRPr lang="en-US"/>
        </a:p>
      </dgm:t>
    </dgm:pt>
    <dgm:pt modelId="{11F713DE-9380-4A0D-AB1A-60B26C3BC199}">
      <dgm:prSet/>
      <dgm:spPr/>
      <dgm:t>
        <a:bodyPr/>
        <a:lstStyle/>
        <a:p>
          <a:r>
            <a:rPr lang="it-IT" dirty="0"/>
            <a:t>Erogazioni liberali per borse di studio, acquisto libri, premi tesi di laurea</a:t>
          </a:r>
          <a:endParaRPr lang="en-US" dirty="0"/>
        </a:p>
      </dgm:t>
    </dgm:pt>
    <dgm:pt modelId="{44B3282F-8011-4D95-9F53-535F129544C9}" type="parTrans" cxnId="{F278DCEB-06C2-4470-BE15-5D83E0083C25}">
      <dgm:prSet/>
      <dgm:spPr/>
      <dgm:t>
        <a:bodyPr/>
        <a:lstStyle/>
        <a:p>
          <a:endParaRPr lang="en-US"/>
        </a:p>
      </dgm:t>
    </dgm:pt>
    <dgm:pt modelId="{82FAE63C-81BD-426E-BCE7-8FFE5E7052F9}" type="sibTrans" cxnId="{F278DCEB-06C2-4470-BE15-5D83E0083C25}">
      <dgm:prSet/>
      <dgm:spPr/>
      <dgm:t>
        <a:bodyPr/>
        <a:lstStyle/>
        <a:p>
          <a:endParaRPr lang="en-US"/>
        </a:p>
      </dgm:t>
    </dgm:pt>
    <dgm:pt modelId="{4BDD4E3B-81AE-43A7-9516-B0D2976A5DB9}" type="pres">
      <dgm:prSet presAssocID="{D0B115A0-B339-47F3-9DB7-5B83F6C169BD}" presName="diagram" presStyleCnt="0">
        <dgm:presLayoutVars>
          <dgm:dir/>
          <dgm:resizeHandles val="exact"/>
        </dgm:presLayoutVars>
      </dgm:prSet>
      <dgm:spPr/>
    </dgm:pt>
    <dgm:pt modelId="{7E67220D-5349-486E-A632-B795A8011089}" type="pres">
      <dgm:prSet presAssocID="{B269E612-362C-4D29-8505-9D126F1D2100}" presName="node" presStyleLbl="node1" presStyleIdx="0" presStyleCnt="4">
        <dgm:presLayoutVars>
          <dgm:bulletEnabled val="1"/>
        </dgm:presLayoutVars>
      </dgm:prSet>
      <dgm:spPr/>
    </dgm:pt>
    <dgm:pt modelId="{2EDFDCD3-F659-463B-AE12-2D0D03081298}" type="pres">
      <dgm:prSet presAssocID="{B20D1DB7-3402-4337-8C47-5EA7EF592E3F}" presName="sibTrans" presStyleCnt="0"/>
      <dgm:spPr/>
    </dgm:pt>
    <dgm:pt modelId="{03B6594D-B669-4E6E-B337-87A925288E51}" type="pres">
      <dgm:prSet presAssocID="{60B1655D-6450-463A-8C9A-BACC43DE4229}" presName="node" presStyleLbl="node1" presStyleIdx="1" presStyleCnt="4">
        <dgm:presLayoutVars>
          <dgm:bulletEnabled val="1"/>
        </dgm:presLayoutVars>
      </dgm:prSet>
      <dgm:spPr/>
    </dgm:pt>
    <dgm:pt modelId="{CD62E046-9E9D-4B74-A2FF-86FDC49DEEB6}" type="pres">
      <dgm:prSet presAssocID="{58C5C0C3-F985-48C9-BC47-7FE7A7DFC42A}" presName="sibTrans" presStyleCnt="0"/>
      <dgm:spPr/>
    </dgm:pt>
    <dgm:pt modelId="{DE6D2F24-4E9F-45D9-A555-9424ECC5E7A1}" type="pres">
      <dgm:prSet presAssocID="{ABE355F7-FA9E-49AB-AB26-25C67A80D6A9}" presName="node" presStyleLbl="node1" presStyleIdx="2" presStyleCnt="4">
        <dgm:presLayoutVars>
          <dgm:bulletEnabled val="1"/>
        </dgm:presLayoutVars>
      </dgm:prSet>
      <dgm:spPr/>
    </dgm:pt>
    <dgm:pt modelId="{65AF8783-6D83-4998-9034-50FA640631B6}" type="pres">
      <dgm:prSet presAssocID="{03123119-3C4B-4332-99C8-4916EAFA32E1}" presName="sibTrans" presStyleCnt="0"/>
      <dgm:spPr/>
    </dgm:pt>
    <dgm:pt modelId="{74A47659-9EE7-4BF8-9691-5E8EAE99F602}" type="pres">
      <dgm:prSet presAssocID="{11F713DE-9380-4A0D-AB1A-60B26C3BC199}" presName="node" presStyleLbl="node1" presStyleIdx="3" presStyleCnt="4">
        <dgm:presLayoutVars>
          <dgm:bulletEnabled val="1"/>
        </dgm:presLayoutVars>
      </dgm:prSet>
      <dgm:spPr/>
    </dgm:pt>
  </dgm:ptLst>
  <dgm:cxnLst>
    <dgm:cxn modelId="{7BF3DD0F-960C-4D03-A270-7FAE53D78585}" type="presOf" srcId="{D0B115A0-B339-47F3-9DB7-5B83F6C169BD}" destId="{4BDD4E3B-81AE-43A7-9516-B0D2976A5DB9}" srcOrd="0" destOrd="0" presId="urn:microsoft.com/office/officeart/2005/8/layout/default"/>
    <dgm:cxn modelId="{3DE61760-BB04-4010-87D5-9EC7C410343C}" srcId="{D0B115A0-B339-47F3-9DB7-5B83F6C169BD}" destId="{ABE355F7-FA9E-49AB-AB26-25C67A80D6A9}" srcOrd="2" destOrd="0" parTransId="{CC43B1D8-6DC4-451C-9F8C-D91120B94374}" sibTransId="{03123119-3C4B-4332-99C8-4916EAFA32E1}"/>
    <dgm:cxn modelId="{485D8B42-CFE0-4F9F-8898-069F45ABCBB4}" srcId="{D0B115A0-B339-47F3-9DB7-5B83F6C169BD}" destId="{60B1655D-6450-463A-8C9A-BACC43DE4229}" srcOrd="1" destOrd="0" parTransId="{621ED823-53F0-47BF-AA29-F335D5A42EAE}" sibTransId="{58C5C0C3-F985-48C9-BC47-7FE7A7DFC42A}"/>
    <dgm:cxn modelId="{081B536B-46F5-4E3A-990D-B9CE0EF2423D}" type="presOf" srcId="{ABE355F7-FA9E-49AB-AB26-25C67A80D6A9}" destId="{DE6D2F24-4E9F-45D9-A555-9424ECC5E7A1}" srcOrd="0" destOrd="0" presId="urn:microsoft.com/office/officeart/2005/8/layout/default"/>
    <dgm:cxn modelId="{09526658-002D-4D70-BDA9-D756E6685071}" srcId="{D0B115A0-B339-47F3-9DB7-5B83F6C169BD}" destId="{B269E612-362C-4D29-8505-9D126F1D2100}" srcOrd="0" destOrd="0" parTransId="{3F39C168-31D2-415B-BDF5-14AF975ACE17}" sibTransId="{B20D1DB7-3402-4337-8C47-5EA7EF592E3F}"/>
    <dgm:cxn modelId="{F52938D4-71C4-4C3B-82DA-393E14A87F0A}" type="presOf" srcId="{60B1655D-6450-463A-8C9A-BACC43DE4229}" destId="{03B6594D-B669-4E6E-B337-87A925288E51}" srcOrd="0" destOrd="0" presId="urn:microsoft.com/office/officeart/2005/8/layout/default"/>
    <dgm:cxn modelId="{2A4CA8D6-8EEB-4638-912C-C9912E41DC06}" type="presOf" srcId="{11F713DE-9380-4A0D-AB1A-60B26C3BC199}" destId="{74A47659-9EE7-4BF8-9691-5E8EAE99F602}" srcOrd="0" destOrd="0" presId="urn:microsoft.com/office/officeart/2005/8/layout/default"/>
    <dgm:cxn modelId="{6D81B5DA-61B0-4D39-85FF-5DEC16A41172}" type="presOf" srcId="{B269E612-362C-4D29-8505-9D126F1D2100}" destId="{7E67220D-5349-486E-A632-B795A8011089}" srcOrd="0" destOrd="0" presId="urn:microsoft.com/office/officeart/2005/8/layout/default"/>
    <dgm:cxn modelId="{F278DCEB-06C2-4470-BE15-5D83E0083C25}" srcId="{D0B115A0-B339-47F3-9DB7-5B83F6C169BD}" destId="{11F713DE-9380-4A0D-AB1A-60B26C3BC199}" srcOrd="3" destOrd="0" parTransId="{44B3282F-8011-4D95-9F53-535F129544C9}" sibTransId="{82FAE63C-81BD-426E-BCE7-8FFE5E7052F9}"/>
    <dgm:cxn modelId="{D2BA36B5-849F-4DA0-8042-88A9C3D7C3CF}" type="presParOf" srcId="{4BDD4E3B-81AE-43A7-9516-B0D2976A5DB9}" destId="{7E67220D-5349-486E-A632-B795A8011089}" srcOrd="0" destOrd="0" presId="urn:microsoft.com/office/officeart/2005/8/layout/default"/>
    <dgm:cxn modelId="{D892F8D0-64FB-42AA-810F-35F9D9AA9CD1}" type="presParOf" srcId="{4BDD4E3B-81AE-43A7-9516-B0D2976A5DB9}" destId="{2EDFDCD3-F659-463B-AE12-2D0D03081298}" srcOrd="1" destOrd="0" presId="urn:microsoft.com/office/officeart/2005/8/layout/default"/>
    <dgm:cxn modelId="{CC220881-1750-4E88-9D0F-6AE03F57630A}" type="presParOf" srcId="{4BDD4E3B-81AE-43A7-9516-B0D2976A5DB9}" destId="{03B6594D-B669-4E6E-B337-87A925288E51}" srcOrd="2" destOrd="0" presId="urn:microsoft.com/office/officeart/2005/8/layout/default"/>
    <dgm:cxn modelId="{7D42BF81-E176-47B0-90D7-930FD66D30FC}" type="presParOf" srcId="{4BDD4E3B-81AE-43A7-9516-B0D2976A5DB9}" destId="{CD62E046-9E9D-4B74-A2FF-86FDC49DEEB6}" srcOrd="3" destOrd="0" presId="urn:microsoft.com/office/officeart/2005/8/layout/default"/>
    <dgm:cxn modelId="{6D710A82-7C85-46A0-B46D-DC71192643AA}" type="presParOf" srcId="{4BDD4E3B-81AE-43A7-9516-B0D2976A5DB9}" destId="{DE6D2F24-4E9F-45D9-A555-9424ECC5E7A1}" srcOrd="4" destOrd="0" presId="urn:microsoft.com/office/officeart/2005/8/layout/default"/>
    <dgm:cxn modelId="{FFCC7510-D898-4078-96B4-788013759E5E}" type="presParOf" srcId="{4BDD4E3B-81AE-43A7-9516-B0D2976A5DB9}" destId="{65AF8783-6D83-4998-9034-50FA640631B6}" srcOrd="5" destOrd="0" presId="urn:microsoft.com/office/officeart/2005/8/layout/default"/>
    <dgm:cxn modelId="{F6BC3775-FF5F-4301-A11C-996D7A4B457A}" type="presParOf" srcId="{4BDD4E3B-81AE-43A7-9516-B0D2976A5DB9}" destId="{74A47659-9EE7-4BF8-9691-5E8EAE99F60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1D3ED-E6CB-468C-8BBA-0D5BE9F709C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58E2B1-AE45-4445-9155-C1BBC16F06C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it-IT" b="1" dirty="0"/>
            <a:t>Strutture sanitarie convenzionate</a:t>
          </a:r>
        </a:p>
      </dgm:t>
    </dgm:pt>
    <dgm:pt modelId="{CBAB1FFA-4806-4C6F-A27E-03DF3C4EECAA}" type="parTrans" cxnId="{9C161823-81AF-4EC0-8AEB-575822B75E7E}">
      <dgm:prSet/>
      <dgm:spPr/>
      <dgm:t>
        <a:bodyPr/>
        <a:lstStyle/>
        <a:p>
          <a:endParaRPr lang="it-IT"/>
        </a:p>
      </dgm:t>
    </dgm:pt>
    <dgm:pt modelId="{43DDF0F0-BE65-40B4-A3BC-D88DDDC4D28B}" type="sibTrans" cxnId="{9C161823-81AF-4EC0-8AEB-575822B75E7E}">
      <dgm:prSet/>
      <dgm:spPr/>
      <dgm:t>
        <a:bodyPr/>
        <a:lstStyle/>
        <a:p>
          <a:endParaRPr lang="it-IT"/>
        </a:p>
      </dgm:t>
    </dgm:pt>
    <dgm:pt modelId="{953EEE63-0FD3-4661-957F-3747A1A4193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it-IT" b="1" dirty="0"/>
            <a:t>Pagamento diretto  alle strutture sanitarie convenzionate, salvo eventuali somme a carico dell’assistito</a:t>
          </a:r>
        </a:p>
      </dgm:t>
    </dgm:pt>
    <dgm:pt modelId="{DB2C4887-E45A-49A3-99B7-823A4C6AB3DF}" type="parTrans" cxnId="{A084B832-4BFA-4071-8011-3015119D3671}">
      <dgm:prSet/>
      <dgm:spPr/>
      <dgm:t>
        <a:bodyPr/>
        <a:lstStyle/>
        <a:p>
          <a:endParaRPr lang="it-IT"/>
        </a:p>
      </dgm:t>
    </dgm:pt>
    <dgm:pt modelId="{D5F8564D-248C-48EF-8B16-B9AE3849136F}" type="sibTrans" cxnId="{A084B832-4BFA-4071-8011-3015119D3671}">
      <dgm:prSet/>
      <dgm:spPr/>
      <dgm:t>
        <a:bodyPr/>
        <a:lstStyle/>
        <a:p>
          <a:endParaRPr lang="it-IT"/>
        </a:p>
      </dgm:t>
    </dgm:pt>
    <dgm:pt modelId="{84307B0F-001A-42CE-89A6-F8349EEF731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it-IT" b="1" dirty="0"/>
            <a:t>Strutture sanitarie non convenzionate</a:t>
          </a:r>
        </a:p>
      </dgm:t>
    </dgm:pt>
    <dgm:pt modelId="{BC515671-A17E-47FF-A42B-91302DE729F1}" type="parTrans" cxnId="{AD8D62EA-64EF-42FC-BBA4-66FFE9FBE0FF}">
      <dgm:prSet/>
      <dgm:spPr/>
      <dgm:t>
        <a:bodyPr/>
        <a:lstStyle/>
        <a:p>
          <a:endParaRPr lang="it-IT"/>
        </a:p>
      </dgm:t>
    </dgm:pt>
    <dgm:pt modelId="{3E7B36D9-93A1-4819-AA2D-21492521C310}" type="sibTrans" cxnId="{AD8D62EA-64EF-42FC-BBA4-66FFE9FBE0FF}">
      <dgm:prSet/>
      <dgm:spPr/>
      <dgm:t>
        <a:bodyPr/>
        <a:lstStyle/>
        <a:p>
          <a:endParaRPr lang="it-IT"/>
        </a:p>
      </dgm:t>
    </dgm:pt>
    <dgm:pt modelId="{117682A2-536C-4362-A138-CC34DC02287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b="1" dirty="0"/>
            <a:t>Successiva richiesta di rimborso online o inviando la documentazione di spesa a </a:t>
          </a:r>
          <a:r>
            <a:rPr lang="it-IT" b="1" dirty="0" err="1"/>
            <a:t>Unisalute</a:t>
          </a:r>
          <a:endParaRPr lang="it-IT" b="1" dirty="0"/>
        </a:p>
      </dgm:t>
    </dgm:pt>
    <dgm:pt modelId="{6083651A-BFC2-4F3A-8EE7-75338850FEF8}" type="parTrans" cxnId="{809328FE-D3B6-4125-9A0E-30FD9FD5B3A9}">
      <dgm:prSet/>
      <dgm:spPr/>
      <dgm:t>
        <a:bodyPr/>
        <a:lstStyle/>
        <a:p>
          <a:endParaRPr lang="it-IT"/>
        </a:p>
      </dgm:t>
    </dgm:pt>
    <dgm:pt modelId="{266AB8E0-07AE-4F81-9B9B-F1B0E257D391}" type="sibTrans" cxnId="{809328FE-D3B6-4125-9A0E-30FD9FD5B3A9}">
      <dgm:prSet/>
      <dgm:spPr/>
      <dgm:t>
        <a:bodyPr/>
        <a:lstStyle/>
        <a:p>
          <a:endParaRPr lang="it-IT"/>
        </a:p>
      </dgm:t>
    </dgm:pt>
    <dgm:pt modelId="{FD617DFE-F87E-4579-9F7E-89EB82903A2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it-IT" b="1" dirty="0"/>
            <a:t>Prestazioni nel SSN</a:t>
          </a:r>
        </a:p>
      </dgm:t>
    </dgm:pt>
    <dgm:pt modelId="{2227BCBB-9043-435F-B951-B17AAD9CB741}" type="parTrans" cxnId="{FB14D0C7-A2F5-4E11-85EF-036F093D6986}">
      <dgm:prSet/>
      <dgm:spPr/>
      <dgm:t>
        <a:bodyPr/>
        <a:lstStyle/>
        <a:p>
          <a:endParaRPr lang="it-IT"/>
        </a:p>
      </dgm:t>
    </dgm:pt>
    <dgm:pt modelId="{147D5E74-0813-4166-BDD8-50EA72929B7D}" type="sibTrans" cxnId="{FB14D0C7-A2F5-4E11-85EF-036F093D6986}">
      <dgm:prSet/>
      <dgm:spPr/>
      <dgm:t>
        <a:bodyPr/>
        <a:lstStyle/>
        <a:p>
          <a:endParaRPr lang="it-IT"/>
        </a:p>
      </dgm:t>
    </dgm:pt>
    <dgm:pt modelId="{9C588F07-A999-4DB7-8DBE-7D47C2CE32F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b="1" dirty="0"/>
            <a:t>Rimborso ticket o indennità sostitutiva nel caso di ricovero</a:t>
          </a:r>
        </a:p>
      </dgm:t>
    </dgm:pt>
    <dgm:pt modelId="{958809AC-9D18-468F-A0E6-63D69388F7B8}" type="parTrans" cxnId="{7074A250-E51A-431C-AE99-02B5FC175138}">
      <dgm:prSet/>
      <dgm:spPr/>
      <dgm:t>
        <a:bodyPr/>
        <a:lstStyle/>
        <a:p>
          <a:endParaRPr lang="it-IT"/>
        </a:p>
      </dgm:t>
    </dgm:pt>
    <dgm:pt modelId="{BE499BDB-DB40-4DE0-89AB-67E6C7B1D751}" type="sibTrans" cxnId="{7074A250-E51A-431C-AE99-02B5FC175138}">
      <dgm:prSet/>
      <dgm:spPr/>
      <dgm:t>
        <a:bodyPr/>
        <a:lstStyle/>
        <a:p>
          <a:endParaRPr lang="it-IT"/>
        </a:p>
      </dgm:t>
    </dgm:pt>
    <dgm:pt modelId="{66A0E504-BC1D-44FC-B8CC-8005D57518C6}" type="pres">
      <dgm:prSet presAssocID="{B8D1D3ED-E6CB-468C-8BBA-0D5BE9F709CA}" presName="Name0" presStyleCnt="0">
        <dgm:presLayoutVars>
          <dgm:dir/>
          <dgm:resizeHandles val="exact"/>
        </dgm:presLayoutVars>
      </dgm:prSet>
      <dgm:spPr/>
    </dgm:pt>
    <dgm:pt modelId="{611AE264-EE33-476C-8C5E-6854EA1F358D}" type="pres">
      <dgm:prSet presAssocID="{D858E2B1-AE45-4445-9155-C1BBC16F06C8}" presName="node" presStyleLbl="node1" presStyleIdx="0" presStyleCnt="6" custScaleX="78930">
        <dgm:presLayoutVars>
          <dgm:bulletEnabled val="1"/>
        </dgm:presLayoutVars>
      </dgm:prSet>
      <dgm:spPr/>
    </dgm:pt>
    <dgm:pt modelId="{36245329-B01A-4D27-A351-A60811D301EA}" type="pres">
      <dgm:prSet presAssocID="{43DDF0F0-BE65-40B4-A3BC-D88DDDC4D28B}" presName="sibTrans" presStyleLbl="sibTrans2D1" presStyleIdx="0" presStyleCnt="5"/>
      <dgm:spPr/>
    </dgm:pt>
    <dgm:pt modelId="{38C8FC3B-A4B8-4019-B836-747EBF885783}" type="pres">
      <dgm:prSet presAssocID="{43DDF0F0-BE65-40B4-A3BC-D88DDDC4D28B}" presName="connectorText" presStyleLbl="sibTrans2D1" presStyleIdx="0" presStyleCnt="5"/>
      <dgm:spPr/>
    </dgm:pt>
    <dgm:pt modelId="{C8194D69-C5A6-4F8E-AD26-964AA208944C}" type="pres">
      <dgm:prSet presAssocID="{953EEE63-0FD3-4661-957F-3747A1A41933}" presName="node" presStyleLbl="node1" presStyleIdx="1" presStyleCnt="6">
        <dgm:presLayoutVars>
          <dgm:bulletEnabled val="1"/>
        </dgm:presLayoutVars>
      </dgm:prSet>
      <dgm:spPr/>
    </dgm:pt>
    <dgm:pt modelId="{ABB3AA76-F7F0-486D-9027-2304405EC0EE}" type="pres">
      <dgm:prSet presAssocID="{D5F8564D-248C-48EF-8B16-B9AE3849136F}" presName="sibTrans" presStyleLbl="sibTrans2D1" presStyleIdx="1" presStyleCnt="5"/>
      <dgm:spPr/>
    </dgm:pt>
    <dgm:pt modelId="{D9DD9D81-1A00-42C7-B02F-531ADCBC50FD}" type="pres">
      <dgm:prSet presAssocID="{D5F8564D-248C-48EF-8B16-B9AE3849136F}" presName="connectorText" presStyleLbl="sibTrans2D1" presStyleIdx="1" presStyleCnt="5"/>
      <dgm:spPr/>
    </dgm:pt>
    <dgm:pt modelId="{E9C80A6A-6882-4A80-A3F2-D188803F4245}" type="pres">
      <dgm:prSet presAssocID="{84307B0F-001A-42CE-89A6-F8349EEF731F}" presName="node" presStyleLbl="node1" presStyleIdx="2" presStyleCnt="6">
        <dgm:presLayoutVars>
          <dgm:bulletEnabled val="1"/>
        </dgm:presLayoutVars>
      </dgm:prSet>
      <dgm:spPr/>
    </dgm:pt>
    <dgm:pt modelId="{FFA161E4-514F-43DE-8B6E-A9873459827D}" type="pres">
      <dgm:prSet presAssocID="{3E7B36D9-93A1-4819-AA2D-21492521C310}" presName="sibTrans" presStyleLbl="sibTrans2D1" presStyleIdx="2" presStyleCnt="5"/>
      <dgm:spPr/>
    </dgm:pt>
    <dgm:pt modelId="{7D795330-B6FD-4A08-AD1F-4612CD249FD1}" type="pres">
      <dgm:prSet presAssocID="{3E7B36D9-93A1-4819-AA2D-21492521C310}" presName="connectorText" presStyleLbl="sibTrans2D1" presStyleIdx="2" presStyleCnt="5"/>
      <dgm:spPr/>
    </dgm:pt>
    <dgm:pt modelId="{32B77F32-0038-4DC1-8C33-D6C428ACD48C}" type="pres">
      <dgm:prSet presAssocID="{117682A2-536C-4362-A138-CC34DC02287D}" presName="node" presStyleLbl="node1" presStyleIdx="3" presStyleCnt="6">
        <dgm:presLayoutVars>
          <dgm:bulletEnabled val="1"/>
        </dgm:presLayoutVars>
      </dgm:prSet>
      <dgm:spPr/>
    </dgm:pt>
    <dgm:pt modelId="{D6B6326A-77A5-4FB1-A890-31BED4B773C9}" type="pres">
      <dgm:prSet presAssocID="{266AB8E0-07AE-4F81-9B9B-F1B0E257D391}" presName="sibTrans" presStyleLbl="sibTrans2D1" presStyleIdx="3" presStyleCnt="5"/>
      <dgm:spPr/>
    </dgm:pt>
    <dgm:pt modelId="{19131BDA-8890-4117-A743-F578A4B4C24F}" type="pres">
      <dgm:prSet presAssocID="{266AB8E0-07AE-4F81-9B9B-F1B0E257D391}" presName="connectorText" presStyleLbl="sibTrans2D1" presStyleIdx="3" presStyleCnt="5"/>
      <dgm:spPr/>
    </dgm:pt>
    <dgm:pt modelId="{9FD500E2-191C-4506-878D-8E8841B953D3}" type="pres">
      <dgm:prSet presAssocID="{FD617DFE-F87E-4579-9F7E-89EB82903A27}" presName="node" presStyleLbl="node1" presStyleIdx="4" presStyleCnt="6">
        <dgm:presLayoutVars>
          <dgm:bulletEnabled val="1"/>
        </dgm:presLayoutVars>
      </dgm:prSet>
      <dgm:spPr/>
    </dgm:pt>
    <dgm:pt modelId="{223E28BC-249C-4769-992B-3EC2A61A4707}" type="pres">
      <dgm:prSet presAssocID="{147D5E74-0813-4166-BDD8-50EA72929B7D}" presName="sibTrans" presStyleLbl="sibTrans2D1" presStyleIdx="4" presStyleCnt="5"/>
      <dgm:spPr/>
    </dgm:pt>
    <dgm:pt modelId="{9DB49877-564C-4BE4-BA8C-04443C618E45}" type="pres">
      <dgm:prSet presAssocID="{147D5E74-0813-4166-BDD8-50EA72929B7D}" presName="connectorText" presStyleLbl="sibTrans2D1" presStyleIdx="4" presStyleCnt="5"/>
      <dgm:spPr/>
    </dgm:pt>
    <dgm:pt modelId="{84994037-F7FD-4835-9B86-72024712DCDC}" type="pres">
      <dgm:prSet presAssocID="{9C588F07-A999-4DB7-8DBE-7D47C2CE32FC}" presName="node" presStyleLbl="node1" presStyleIdx="5" presStyleCnt="6">
        <dgm:presLayoutVars>
          <dgm:bulletEnabled val="1"/>
        </dgm:presLayoutVars>
      </dgm:prSet>
      <dgm:spPr/>
    </dgm:pt>
  </dgm:ptLst>
  <dgm:cxnLst>
    <dgm:cxn modelId="{C04DDE0E-7816-47DB-8FE1-B842864619CD}" type="presOf" srcId="{953EEE63-0FD3-4661-957F-3747A1A41933}" destId="{C8194D69-C5A6-4F8E-AD26-964AA208944C}" srcOrd="0" destOrd="0" presId="urn:microsoft.com/office/officeart/2005/8/layout/process1"/>
    <dgm:cxn modelId="{F7DF6021-00B8-4846-B07A-FFAD4B0706A0}" type="presOf" srcId="{3E7B36D9-93A1-4819-AA2D-21492521C310}" destId="{7D795330-B6FD-4A08-AD1F-4612CD249FD1}" srcOrd="1" destOrd="0" presId="urn:microsoft.com/office/officeart/2005/8/layout/process1"/>
    <dgm:cxn modelId="{0D68C421-03B1-4956-BF34-90F38583D9C4}" type="presOf" srcId="{266AB8E0-07AE-4F81-9B9B-F1B0E257D391}" destId="{19131BDA-8890-4117-A743-F578A4B4C24F}" srcOrd="1" destOrd="0" presId="urn:microsoft.com/office/officeart/2005/8/layout/process1"/>
    <dgm:cxn modelId="{9C161823-81AF-4EC0-8AEB-575822B75E7E}" srcId="{B8D1D3ED-E6CB-468C-8BBA-0D5BE9F709CA}" destId="{D858E2B1-AE45-4445-9155-C1BBC16F06C8}" srcOrd="0" destOrd="0" parTransId="{CBAB1FFA-4806-4C6F-A27E-03DF3C4EECAA}" sibTransId="{43DDF0F0-BE65-40B4-A3BC-D88DDDC4D28B}"/>
    <dgm:cxn modelId="{71F11928-971E-4780-907B-02B95B3B742F}" type="presOf" srcId="{9C588F07-A999-4DB7-8DBE-7D47C2CE32FC}" destId="{84994037-F7FD-4835-9B86-72024712DCDC}" srcOrd="0" destOrd="0" presId="urn:microsoft.com/office/officeart/2005/8/layout/process1"/>
    <dgm:cxn modelId="{10A46732-2FA1-4896-B6BB-E17E7C895B67}" type="presOf" srcId="{43DDF0F0-BE65-40B4-A3BC-D88DDDC4D28B}" destId="{38C8FC3B-A4B8-4019-B836-747EBF885783}" srcOrd="1" destOrd="0" presId="urn:microsoft.com/office/officeart/2005/8/layout/process1"/>
    <dgm:cxn modelId="{A084B832-4BFA-4071-8011-3015119D3671}" srcId="{B8D1D3ED-E6CB-468C-8BBA-0D5BE9F709CA}" destId="{953EEE63-0FD3-4661-957F-3747A1A41933}" srcOrd="1" destOrd="0" parTransId="{DB2C4887-E45A-49A3-99B7-823A4C6AB3DF}" sibTransId="{D5F8564D-248C-48EF-8B16-B9AE3849136F}"/>
    <dgm:cxn modelId="{A1B40C39-7A32-4DBE-AA9E-CEFF72E970C0}" type="presOf" srcId="{3E7B36D9-93A1-4819-AA2D-21492521C310}" destId="{FFA161E4-514F-43DE-8B6E-A9873459827D}" srcOrd="0" destOrd="0" presId="urn:microsoft.com/office/officeart/2005/8/layout/process1"/>
    <dgm:cxn modelId="{0CA94462-0759-4E79-B699-DB3F3A91FEF0}" type="presOf" srcId="{147D5E74-0813-4166-BDD8-50EA72929B7D}" destId="{9DB49877-564C-4BE4-BA8C-04443C618E45}" srcOrd="1" destOrd="0" presId="urn:microsoft.com/office/officeart/2005/8/layout/process1"/>
    <dgm:cxn modelId="{50888842-777C-4577-8438-DA0BEB1FD6A4}" type="presOf" srcId="{266AB8E0-07AE-4F81-9B9B-F1B0E257D391}" destId="{D6B6326A-77A5-4FB1-A890-31BED4B773C9}" srcOrd="0" destOrd="0" presId="urn:microsoft.com/office/officeart/2005/8/layout/process1"/>
    <dgm:cxn modelId="{7074A250-E51A-431C-AE99-02B5FC175138}" srcId="{B8D1D3ED-E6CB-468C-8BBA-0D5BE9F709CA}" destId="{9C588F07-A999-4DB7-8DBE-7D47C2CE32FC}" srcOrd="5" destOrd="0" parTransId="{958809AC-9D18-468F-A0E6-63D69388F7B8}" sibTransId="{BE499BDB-DB40-4DE0-89AB-67E6C7B1D751}"/>
    <dgm:cxn modelId="{80B64676-0E11-436E-A154-E9EB479F7601}" type="presOf" srcId="{147D5E74-0813-4166-BDD8-50EA72929B7D}" destId="{223E28BC-249C-4769-992B-3EC2A61A4707}" srcOrd="0" destOrd="0" presId="urn:microsoft.com/office/officeart/2005/8/layout/process1"/>
    <dgm:cxn modelId="{DD9ED381-B08F-4FE8-BF39-D9DC39C39147}" type="presOf" srcId="{D5F8564D-248C-48EF-8B16-B9AE3849136F}" destId="{D9DD9D81-1A00-42C7-B02F-531ADCBC50FD}" srcOrd="1" destOrd="0" presId="urn:microsoft.com/office/officeart/2005/8/layout/process1"/>
    <dgm:cxn modelId="{F7C22785-FD99-41F5-A698-3C04F0E210D9}" type="presOf" srcId="{43DDF0F0-BE65-40B4-A3BC-D88DDDC4D28B}" destId="{36245329-B01A-4D27-A351-A60811D301EA}" srcOrd="0" destOrd="0" presId="urn:microsoft.com/office/officeart/2005/8/layout/process1"/>
    <dgm:cxn modelId="{F6030599-C940-4908-8CA5-771ABBD6C53A}" type="presOf" srcId="{D858E2B1-AE45-4445-9155-C1BBC16F06C8}" destId="{611AE264-EE33-476C-8C5E-6854EA1F358D}" srcOrd="0" destOrd="0" presId="urn:microsoft.com/office/officeart/2005/8/layout/process1"/>
    <dgm:cxn modelId="{417B55A7-50A4-4001-8028-47C1699F16FC}" type="presOf" srcId="{84307B0F-001A-42CE-89A6-F8349EEF731F}" destId="{E9C80A6A-6882-4A80-A3F2-D188803F4245}" srcOrd="0" destOrd="0" presId="urn:microsoft.com/office/officeart/2005/8/layout/process1"/>
    <dgm:cxn modelId="{B5CB36B3-C89D-4F41-9D54-91F88867A4FB}" type="presOf" srcId="{117682A2-536C-4362-A138-CC34DC02287D}" destId="{32B77F32-0038-4DC1-8C33-D6C428ACD48C}" srcOrd="0" destOrd="0" presId="urn:microsoft.com/office/officeart/2005/8/layout/process1"/>
    <dgm:cxn modelId="{FB14D0C7-A2F5-4E11-85EF-036F093D6986}" srcId="{B8D1D3ED-E6CB-468C-8BBA-0D5BE9F709CA}" destId="{FD617DFE-F87E-4579-9F7E-89EB82903A27}" srcOrd="4" destOrd="0" parTransId="{2227BCBB-9043-435F-B951-B17AAD9CB741}" sibTransId="{147D5E74-0813-4166-BDD8-50EA72929B7D}"/>
    <dgm:cxn modelId="{4CE465D2-3346-463C-BCD9-BB9ADE17A6B9}" type="presOf" srcId="{FD617DFE-F87E-4579-9F7E-89EB82903A27}" destId="{9FD500E2-191C-4506-878D-8E8841B953D3}" srcOrd="0" destOrd="0" presId="urn:microsoft.com/office/officeart/2005/8/layout/process1"/>
    <dgm:cxn modelId="{E1B4CEDE-1CF6-431C-8A35-B602DCA3B8D3}" type="presOf" srcId="{D5F8564D-248C-48EF-8B16-B9AE3849136F}" destId="{ABB3AA76-F7F0-486D-9027-2304405EC0EE}" srcOrd="0" destOrd="0" presId="urn:microsoft.com/office/officeart/2005/8/layout/process1"/>
    <dgm:cxn modelId="{AD8D62EA-64EF-42FC-BBA4-66FFE9FBE0FF}" srcId="{B8D1D3ED-E6CB-468C-8BBA-0D5BE9F709CA}" destId="{84307B0F-001A-42CE-89A6-F8349EEF731F}" srcOrd="2" destOrd="0" parTransId="{BC515671-A17E-47FF-A42B-91302DE729F1}" sibTransId="{3E7B36D9-93A1-4819-AA2D-21492521C310}"/>
    <dgm:cxn modelId="{DF37F3F9-F142-497C-921B-E0AA83A162E4}" type="presOf" srcId="{B8D1D3ED-E6CB-468C-8BBA-0D5BE9F709CA}" destId="{66A0E504-BC1D-44FC-B8CC-8005D57518C6}" srcOrd="0" destOrd="0" presId="urn:microsoft.com/office/officeart/2005/8/layout/process1"/>
    <dgm:cxn modelId="{809328FE-D3B6-4125-9A0E-30FD9FD5B3A9}" srcId="{B8D1D3ED-E6CB-468C-8BBA-0D5BE9F709CA}" destId="{117682A2-536C-4362-A138-CC34DC02287D}" srcOrd="3" destOrd="0" parTransId="{6083651A-BFC2-4F3A-8EE7-75338850FEF8}" sibTransId="{266AB8E0-07AE-4F81-9B9B-F1B0E257D391}"/>
    <dgm:cxn modelId="{B5C9573C-90CB-422E-9917-D1483A2C920A}" type="presParOf" srcId="{66A0E504-BC1D-44FC-B8CC-8005D57518C6}" destId="{611AE264-EE33-476C-8C5E-6854EA1F358D}" srcOrd="0" destOrd="0" presId="urn:microsoft.com/office/officeart/2005/8/layout/process1"/>
    <dgm:cxn modelId="{D2AA7568-D739-4F16-B982-0771ED0B284E}" type="presParOf" srcId="{66A0E504-BC1D-44FC-B8CC-8005D57518C6}" destId="{36245329-B01A-4D27-A351-A60811D301EA}" srcOrd="1" destOrd="0" presId="urn:microsoft.com/office/officeart/2005/8/layout/process1"/>
    <dgm:cxn modelId="{22B391D5-3B72-4974-9B9C-01CE2A80525A}" type="presParOf" srcId="{36245329-B01A-4D27-A351-A60811D301EA}" destId="{38C8FC3B-A4B8-4019-B836-747EBF885783}" srcOrd="0" destOrd="0" presId="urn:microsoft.com/office/officeart/2005/8/layout/process1"/>
    <dgm:cxn modelId="{500F772A-7842-4968-9ECA-85653FDC1A3E}" type="presParOf" srcId="{66A0E504-BC1D-44FC-B8CC-8005D57518C6}" destId="{C8194D69-C5A6-4F8E-AD26-964AA208944C}" srcOrd="2" destOrd="0" presId="urn:microsoft.com/office/officeart/2005/8/layout/process1"/>
    <dgm:cxn modelId="{FF0364A1-F0CA-4FAF-AD3F-4D430C9D8CD6}" type="presParOf" srcId="{66A0E504-BC1D-44FC-B8CC-8005D57518C6}" destId="{ABB3AA76-F7F0-486D-9027-2304405EC0EE}" srcOrd="3" destOrd="0" presId="urn:microsoft.com/office/officeart/2005/8/layout/process1"/>
    <dgm:cxn modelId="{2BA9EFA2-A182-4604-B522-2BFEBEEFEB9F}" type="presParOf" srcId="{ABB3AA76-F7F0-486D-9027-2304405EC0EE}" destId="{D9DD9D81-1A00-42C7-B02F-531ADCBC50FD}" srcOrd="0" destOrd="0" presId="urn:microsoft.com/office/officeart/2005/8/layout/process1"/>
    <dgm:cxn modelId="{9FC917D2-E66E-49B8-A342-35FF52C1E329}" type="presParOf" srcId="{66A0E504-BC1D-44FC-B8CC-8005D57518C6}" destId="{E9C80A6A-6882-4A80-A3F2-D188803F4245}" srcOrd="4" destOrd="0" presId="urn:microsoft.com/office/officeart/2005/8/layout/process1"/>
    <dgm:cxn modelId="{418989F5-4468-4CCA-A809-96102D8442DF}" type="presParOf" srcId="{66A0E504-BC1D-44FC-B8CC-8005D57518C6}" destId="{FFA161E4-514F-43DE-8B6E-A9873459827D}" srcOrd="5" destOrd="0" presId="urn:microsoft.com/office/officeart/2005/8/layout/process1"/>
    <dgm:cxn modelId="{597EF749-2564-4FF3-943F-BE7F063BB495}" type="presParOf" srcId="{FFA161E4-514F-43DE-8B6E-A9873459827D}" destId="{7D795330-B6FD-4A08-AD1F-4612CD249FD1}" srcOrd="0" destOrd="0" presId="urn:microsoft.com/office/officeart/2005/8/layout/process1"/>
    <dgm:cxn modelId="{BB25F35F-2C93-4984-A91A-137F999E7E22}" type="presParOf" srcId="{66A0E504-BC1D-44FC-B8CC-8005D57518C6}" destId="{32B77F32-0038-4DC1-8C33-D6C428ACD48C}" srcOrd="6" destOrd="0" presId="urn:microsoft.com/office/officeart/2005/8/layout/process1"/>
    <dgm:cxn modelId="{D3273D20-815A-4C31-954D-6AE7D4DA358C}" type="presParOf" srcId="{66A0E504-BC1D-44FC-B8CC-8005D57518C6}" destId="{D6B6326A-77A5-4FB1-A890-31BED4B773C9}" srcOrd="7" destOrd="0" presId="urn:microsoft.com/office/officeart/2005/8/layout/process1"/>
    <dgm:cxn modelId="{0B54D0D4-2DB1-41CB-B812-49F34B4D3B20}" type="presParOf" srcId="{D6B6326A-77A5-4FB1-A890-31BED4B773C9}" destId="{19131BDA-8890-4117-A743-F578A4B4C24F}" srcOrd="0" destOrd="0" presId="urn:microsoft.com/office/officeart/2005/8/layout/process1"/>
    <dgm:cxn modelId="{1389E6F3-85E4-4081-A122-9C57854C9BAB}" type="presParOf" srcId="{66A0E504-BC1D-44FC-B8CC-8005D57518C6}" destId="{9FD500E2-191C-4506-878D-8E8841B953D3}" srcOrd="8" destOrd="0" presId="urn:microsoft.com/office/officeart/2005/8/layout/process1"/>
    <dgm:cxn modelId="{E8F79FA6-90E9-4320-B046-1B79AE659739}" type="presParOf" srcId="{66A0E504-BC1D-44FC-B8CC-8005D57518C6}" destId="{223E28BC-249C-4769-992B-3EC2A61A4707}" srcOrd="9" destOrd="0" presId="urn:microsoft.com/office/officeart/2005/8/layout/process1"/>
    <dgm:cxn modelId="{56F5C4C1-A976-4E33-A5A0-CA72B5888BFD}" type="presParOf" srcId="{223E28BC-249C-4769-992B-3EC2A61A4707}" destId="{9DB49877-564C-4BE4-BA8C-04443C618E45}" srcOrd="0" destOrd="0" presId="urn:microsoft.com/office/officeart/2005/8/layout/process1"/>
    <dgm:cxn modelId="{DDA8A2EF-6A31-4B52-A926-950A5E362E61}" type="presParOf" srcId="{66A0E504-BC1D-44FC-B8CC-8005D57518C6}" destId="{84994037-F7FD-4835-9B86-72024712DCD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30B7E-B773-4F0F-B389-E514FBBDDF4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5CA31D-EB9E-4083-B6DB-30F8CD5582E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dirty="0"/>
            <a:t>per la ditta individuale, potrà iscriversi il titolare/legale rappresentante</a:t>
          </a:r>
          <a:endParaRPr lang="en-US" dirty="0"/>
        </a:p>
      </dgm:t>
    </dgm:pt>
    <dgm:pt modelId="{30B9B243-35A3-4E8E-9BEA-951E6A0BD879}" type="parTrans" cxnId="{8F746B63-ABE5-46C0-A82E-F3C70E613868}">
      <dgm:prSet/>
      <dgm:spPr/>
      <dgm:t>
        <a:bodyPr/>
        <a:lstStyle/>
        <a:p>
          <a:endParaRPr lang="en-US"/>
        </a:p>
      </dgm:t>
    </dgm:pt>
    <dgm:pt modelId="{F9309C08-865D-40F2-ACA1-F5361C27431C}" type="sibTrans" cxnId="{8F746B63-ABE5-46C0-A82E-F3C70E613868}">
      <dgm:prSet/>
      <dgm:spPr/>
      <dgm:t>
        <a:bodyPr/>
        <a:lstStyle/>
        <a:p>
          <a:endParaRPr lang="en-US"/>
        </a:p>
      </dgm:t>
    </dgm:pt>
    <dgm:pt modelId="{00746872-46ED-466F-A15E-46E2ACBEF105}">
      <dgm:prSet/>
      <dgm:spPr>
        <a:solidFill>
          <a:schemeClr val="accent6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dirty="0"/>
            <a:t>per l’impresa familiare potranno iscriversi il titolare e il coadiuvante, quest’ultimo anche nel caso in cui il titolare non risulti iscritto </a:t>
          </a:r>
          <a:endParaRPr lang="en-US" dirty="0"/>
        </a:p>
      </dgm:t>
    </dgm:pt>
    <dgm:pt modelId="{32C3BB49-F95E-42C8-B242-118F06780A1C}" type="parTrans" cxnId="{C69EB665-5E7A-4881-BB3B-4DD9012349F3}">
      <dgm:prSet/>
      <dgm:spPr/>
      <dgm:t>
        <a:bodyPr/>
        <a:lstStyle/>
        <a:p>
          <a:endParaRPr lang="en-US"/>
        </a:p>
      </dgm:t>
    </dgm:pt>
    <dgm:pt modelId="{E5CF1B45-B9D1-4D87-8E12-82CF41E3107F}" type="sibTrans" cxnId="{C69EB665-5E7A-4881-BB3B-4DD9012349F3}">
      <dgm:prSet/>
      <dgm:spPr/>
      <dgm:t>
        <a:bodyPr/>
        <a:lstStyle/>
        <a:p>
          <a:endParaRPr lang="en-US"/>
        </a:p>
      </dgm:t>
    </dgm:pt>
    <dgm:pt modelId="{5106D1AD-4803-490B-9E7F-B68571C907E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dirty="0"/>
            <a:t>per i soggetti costituiti in forma societaria (società di persone, società di capitali), potrà iscriversi il legale rappresentante, qualora sia contestualmente socio Confesercenti </a:t>
          </a:r>
          <a:endParaRPr lang="en-US" dirty="0"/>
        </a:p>
      </dgm:t>
    </dgm:pt>
    <dgm:pt modelId="{1C128962-FEB2-43FF-9A6F-4271DD836BAB}" type="parTrans" cxnId="{8EB85FF2-0563-4C2B-9CC9-E0E432C23EA0}">
      <dgm:prSet/>
      <dgm:spPr/>
      <dgm:t>
        <a:bodyPr/>
        <a:lstStyle/>
        <a:p>
          <a:endParaRPr lang="en-US"/>
        </a:p>
      </dgm:t>
    </dgm:pt>
    <dgm:pt modelId="{743BFF87-63D0-4EAB-976D-EEFE93FAFC32}" type="sibTrans" cxnId="{8EB85FF2-0563-4C2B-9CC9-E0E432C23EA0}">
      <dgm:prSet/>
      <dgm:spPr/>
      <dgm:t>
        <a:bodyPr/>
        <a:lstStyle/>
        <a:p>
          <a:endParaRPr lang="en-US"/>
        </a:p>
      </dgm:t>
    </dgm:pt>
    <dgm:pt modelId="{C587168E-50F9-46A3-AA3D-5D9A2732EFD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dirty="0"/>
            <a:t>in alternativa, potrà iscriversi il socio anagraficamente più giovane, risultante da visura aggiornata</a:t>
          </a:r>
          <a:endParaRPr lang="en-US" dirty="0"/>
        </a:p>
      </dgm:t>
    </dgm:pt>
    <dgm:pt modelId="{D5C3332C-1FF8-47C3-B72F-E9DC7BB47E98}" type="parTrans" cxnId="{F0DB21F2-C195-4DF3-B44C-82214D0EC03E}">
      <dgm:prSet/>
      <dgm:spPr/>
      <dgm:t>
        <a:bodyPr/>
        <a:lstStyle/>
        <a:p>
          <a:endParaRPr lang="en-US"/>
        </a:p>
      </dgm:t>
    </dgm:pt>
    <dgm:pt modelId="{7A8A0E0A-F310-4F40-97FB-08CA06F774BB}" type="sibTrans" cxnId="{F0DB21F2-C195-4DF3-B44C-82214D0EC03E}">
      <dgm:prSet/>
      <dgm:spPr/>
      <dgm:t>
        <a:bodyPr/>
        <a:lstStyle/>
        <a:p>
          <a:endParaRPr lang="en-US"/>
        </a:p>
      </dgm:t>
    </dgm:pt>
    <dgm:pt modelId="{E5F18F60-DC00-4B6F-940C-82AD953CA6E9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dirty="0"/>
            <a:t>anche gli altri soci della compagine sociale hanno facoltà d’iscriversi, qualora vengano corrisposti singolarmente i contributi associativi previsti</a:t>
          </a:r>
          <a:endParaRPr lang="en-US" dirty="0"/>
        </a:p>
      </dgm:t>
    </dgm:pt>
    <dgm:pt modelId="{C92749B1-5788-4FB2-B309-DAAD61F3CD1B}" type="parTrans" cxnId="{D3E75E70-7A3B-42B8-B1F1-37C9AD1BC0FB}">
      <dgm:prSet/>
      <dgm:spPr/>
      <dgm:t>
        <a:bodyPr/>
        <a:lstStyle/>
        <a:p>
          <a:endParaRPr lang="en-US"/>
        </a:p>
      </dgm:t>
    </dgm:pt>
    <dgm:pt modelId="{788AB232-00E5-4A3A-969B-1FCD0E353E6B}" type="sibTrans" cxnId="{D3E75E70-7A3B-42B8-B1F1-37C9AD1BC0FB}">
      <dgm:prSet/>
      <dgm:spPr/>
      <dgm:t>
        <a:bodyPr/>
        <a:lstStyle/>
        <a:p>
          <a:endParaRPr lang="en-US"/>
        </a:p>
      </dgm:t>
    </dgm:pt>
    <dgm:pt modelId="{A413EF98-8FBD-4A84-9201-23B2A6281F20}" type="pres">
      <dgm:prSet presAssocID="{72B30B7E-B773-4F0F-B389-E514FBBDDF42}" presName="diagram" presStyleCnt="0">
        <dgm:presLayoutVars>
          <dgm:dir/>
          <dgm:resizeHandles val="exact"/>
        </dgm:presLayoutVars>
      </dgm:prSet>
      <dgm:spPr/>
    </dgm:pt>
    <dgm:pt modelId="{F52A5BB0-A74B-4DC1-8F40-E1D531228197}" type="pres">
      <dgm:prSet presAssocID="{885CA31D-EB9E-4083-B6DB-30F8CD5582E2}" presName="node" presStyleLbl="node1" presStyleIdx="0" presStyleCnt="5">
        <dgm:presLayoutVars>
          <dgm:bulletEnabled val="1"/>
        </dgm:presLayoutVars>
      </dgm:prSet>
      <dgm:spPr/>
    </dgm:pt>
    <dgm:pt modelId="{565B48F5-7C14-4939-9F70-873F172B3F1D}" type="pres">
      <dgm:prSet presAssocID="{F9309C08-865D-40F2-ACA1-F5361C27431C}" presName="sibTrans" presStyleCnt="0"/>
      <dgm:spPr/>
    </dgm:pt>
    <dgm:pt modelId="{0765943E-5F17-4CD0-BAC2-7DAA9CCBBA99}" type="pres">
      <dgm:prSet presAssocID="{00746872-46ED-466F-A15E-46E2ACBEF105}" presName="node" presStyleLbl="node1" presStyleIdx="1" presStyleCnt="5">
        <dgm:presLayoutVars>
          <dgm:bulletEnabled val="1"/>
        </dgm:presLayoutVars>
      </dgm:prSet>
      <dgm:spPr/>
    </dgm:pt>
    <dgm:pt modelId="{D1C82C8C-0D3D-42C3-A56A-F29FFB01A640}" type="pres">
      <dgm:prSet presAssocID="{E5CF1B45-B9D1-4D87-8E12-82CF41E3107F}" presName="sibTrans" presStyleCnt="0"/>
      <dgm:spPr/>
    </dgm:pt>
    <dgm:pt modelId="{9264AA72-2EAC-4A2B-A497-2AD2A8829263}" type="pres">
      <dgm:prSet presAssocID="{5106D1AD-4803-490B-9E7F-B68571C907E0}" presName="node" presStyleLbl="node1" presStyleIdx="2" presStyleCnt="5">
        <dgm:presLayoutVars>
          <dgm:bulletEnabled val="1"/>
        </dgm:presLayoutVars>
      </dgm:prSet>
      <dgm:spPr/>
    </dgm:pt>
    <dgm:pt modelId="{D905D07F-06E6-4B71-9D8B-2F0831026844}" type="pres">
      <dgm:prSet presAssocID="{743BFF87-63D0-4EAB-976D-EEFE93FAFC32}" presName="sibTrans" presStyleCnt="0"/>
      <dgm:spPr/>
    </dgm:pt>
    <dgm:pt modelId="{71AAF622-3F73-4AD2-8A73-E7055065EDF3}" type="pres">
      <dgm:prSet presAssocID="{C587168E-50F9-46A3-AA3D-5D9A2732EFD8}" presName="node" presStyleLbl="node1" presStyleIdx="3" presStyleCnt="5">
        <dgm:presLayoutVars>
          <dgm:bulletEnabled val="1"/>
        </dgm:presLayoutVars>
      </dgm:prSet>
      <dgm:spPr/>
    </dgm:pt>
    <dgm:pt modelId="{4B824194-5638-447D-9085-3B852FBDA119}" type="pres">
      <dgm:prSet presAssocID="{7A8A0E0A-F310-4F40-97FB-08CA06F774BB}" presName="sibTrans" presStyleCnt="0"/>
      <dgm:spPr/>
    </dgm:pt>
    <dgm:pt modelId="{D707EF93-8DD8-4029-92BF-B7AC4B65C959}" type="pres">
      <dgm:prSet presAssocID="{E5F18F60-DC00-4B6F-940C-82AD953CA6E9}" presName="node" presStyleLbl="node1" presStyleIdx="4" presStyleCnt="5">
        <dgm:presLayoutVars>
          <dgm:bulletEnabled val="1"/>
        </dgm:presLayoutVars>
      </dgm:prSet>
      <dgm:spPr/>
    </dgm:pt>
  </dgm:ptLst>
  <dgm:cxnLst>
    <dgm:cxn modelId="{4CA9D83A-C7F5-4D13-8BBD-CA8BA5A94384}" type="presOf" srcId="{E5F18F60-DC00-4B6F-940C-82AD953CA6E9}" destId="{D707EF93-8DD8-4029-92BF-B7AC4B65C959}" srcOrd="0" destOrd="0" presId="urn:microsoft.com/office/officeart/2005/8/layout/default"/>
    <dgm:cxn modelId="{3C70CA3B-A551-40F3-A39B-9477FFAFDCA5}" type="presOf" srcId="{5106D1AD-4803-490B-9E7F-B68571C907E0}" destId="{9264AA72-2EAC-4A2B-A497-2AD2A8829263}" srcOrd="0" destOrd="0" presId="urn:microsoft.com/office/officeart/2005/8/layout/default"/>
    <dgm:cxn modelId="{6633F13B-77A4-40D8-AC4E-6597E3A05763}" type="presOf" srcId="{885CA31D-EB9E-4083-B6DB-30F8CD5582E2}" destId="{F52A5BB0-A74B-4DC1-8F40-E1D531228197}" srcOrd="0" destOrd="0" presId="urn:microsoft.com/office/officeart/2005/8/layout/default"/>
    <dgm:cxn modelId="{D688705F-0FF1-4E4E-B07C-240C510EF4D9}" type="presOf" srcId="{C587168E-50F9-46A3-AA3D-5D9A2732EFD8}" destId="{71AAF622-3F73-4AD2-8A73-E7055065EDF3}" srcOrd="0" destOrd="0" presId="urn:microsoft.com/office/officeart/2005/8/layout/default"/>
    <dgm:cxn modelId="{D9030761-7DD6-4943-8299-A3FB58C2547E}" type="presOf" srcId="{72B30B7E-B773-4F0F-B389-E514FBBDDF42}" destId="{A413EF98-8FBD-4A84-9201-23B2A6281F20}" srcOrd="0" destOrd="0" presId="urn:microsoft.com/office/officeart/2005/8/layout/default"/>
    <dgm:cxn modelId="{8F746B63-ABE5-46C0-A82E-F3C70E613868}" srcId="{72B30B7E-B773-4F0F-B389-E514FBBDDF42}" destId="{885CA31D-EB9E-4083-B6DB-30F8CD5582E2}" srcOrd="0" destOrd="0" parTransId="{30B9B243-35A3-4E8E-9BEA-951E6A0BD879}" sibTransId="{F9309C08-865D-40F2-ACA1-F5361C27431C}"/>
    <dgm:cxn modelId="{C69EB665-5E7A-4881-BB3B-4DD9012349F3}" srcId="{72B30B7E-B773-4F0F-B389-E514FBBDDF42}" destId="{00746872-46ED-466F-A15E-46E2ACBEF105}" srcOrd="1" destOrd="0" parTransId="{32C3BB49-F95E-42C8-B242-118F06780A1C}" sibTransId="{E5CF1B45-B9D1-4D87-8E12-82CF41E3107F}"/>
    <dgm:cxn modelId="{D3E75E70-7A3B-42B8-B1F1-37C9AD1BC0FB}" srcId="{72B30B7E-B773-4F0F-B389-E514FBBDDF42}" destId="{E5F18F60-DC00-4B6F-940C-82AD953CA6E9}" srcOrd="4" destOrd="0" parTransId="{C92749B1-5788-4FB2-B309-DAAD61F3CD1B}" sibTransId="{788AB232-00E5-4A3A-969B-1FCD0E353E6B}"/>
    <dgm:cxn modelId="{DFFDDAAF-E15C-4EA9-B883-AE2CBEC57EB7}" type="presOf" srcId="{00746872-46ED-466F-A15E-46E2ACBEF105}" destId="{0765943E-5F17-4CD0-BAC2-7DAA9CCBBA99}" srcOrd="0" destOrd="0" presId="urn:microsoft.com/office/officeart/2005/8/layout/default"/>
    <dgm:cxn modelId="{F0DB21F2-C195-4DF3-B44C-82214D0EC03E}" srcId="{72B30B7E-B773-4F0F-B389-E514FBBDDF42}" destId="{C587168E-50F9-46A3-AA3D-5D9A2732EFD8}" srcOrd="3" destOrd="0" parTransId="{D5C3332C-1FF8-47C3-B72F-E9DC7BB47E98}" sibTransId="{7A8A0E0A-F310-4F40-97FB-08CA06F774BB}"/>
    <dgm:cxn modelId="{8EB85FF2-0563-4C2B-9CC9-E0E432C23EA0}" srcId="{72B30B7E-B773-4F0F-B389-E514FBBDDF42}" destId="{5106D1AD-4803-490B-9E7F-B68571C907E0}" srcOrd="2" destOrd="0" parTransId="{1C128962-FEB2-43FF-9A6F-4271DD836BAB}" sibTransId="{743BFF87-63D0-4EAB-976D-EEFE93FAFC32}"/>
    <dgm:cxn modelId="{C47D4EDE-E270-4CF4-952A-8117B3FF8353}" type="presParOf" srcId="{A413EF98-8FBD-4A84-9201-23B2A6281F20}" destId="{F52A5BB0-A74B-4DC1-8F40-E1D531228197}" srcOrd="0" destOrd="0" presId="urn:microsoft.com/office/officeart/2005/8/layout/default"/>
    <dgm:cxn modelId="{2B42E18B-0C26-4FCF-9648-B4B6F3A55AA7}" type="presParOf" srcId="{A413EF98-8FBD-4A84-9201-23B2A6281F20}" destId="{565B48F5-7C14-4939-9F70-873F172B3F1D}" srcOrd="1" destOrd="0" presId="urn:microsoft.com/office/officeart/2005/8/layout/default"/>
    <dgm:cxn modelId="{EEFDA1C8-02D4-46FD-AE9E-8A97A809392F}" type="presParOf" srcId="{A413EF98-8FBD-4A84-9201-23B2A6281F20}" destId="{0765943E-5F17-4CD0-BAC2-7DAA9CCBBA99}" srcOrd="2" destOrd="0" presId="urn:microsoft.com/office/officeart/2005/8/layout/default"/>
    <dgm:cxn modelId="{1CD2724A-2A96-4601-983C-5AB38E22065E}" type="presParOf" srcId="{A413EF98-8FBD-4A84-9201-23B2A6281F20}" destId="{D1C82C8C-0D3D-42C3-A56A-F29FFB01A640}" srcOrd="3" destOrd="0" presId="urn:microsoft.com/office/officeart/2005/8/layout/default"/>
    <dgm:cxn modelId="{324AB074-6BF6-41C0-BD38-172CAB63F816}" type="presParOf" srcId="{A413EF98-8FBD-4A84-9201-23B2A6281F20}" destId="{9264AA72-2EAC-4A2B-A497-2AD2A8829263}" srcOrd="4" destOrd="0" presId="urn:microsoft.com/office/officeart/2005/8/layout/default"/>
    <dgm:cxn modelId="{95ECBB88-4E2F-4EB2-96AE-888E8117AD81}" type="presParOf" srcId="{A413EF98-8FBD-4A84-9201-23B2A6281F20}" destId="{D905D07F-06E6-4B71-9D8B-2F0831026844}" srcOrd="5" destOrd="0" presId="urn:microsoft.com/office/officeart/2005/8/layout/default"/>
    <dgm:cxn modelId="{3666523E-6B3E-4A92-ACDC-8C1E0A7000F1}" type="presParOf" srcId="{A413EF98-8FBD-4A84-9201-23B2A6281F20}" destId="{71AAF622-3F73-4AD2-8A73-E7055065EDF3}" srcOrd="6" destOrd="0" presId="urn:microsoft.com/office/officeart/2005/8/layout/default"/>
    <dgm:cxn modelId="{1F434882-A47B-4984-973A-481F43C6CB92}" type="presParOf" srcId="{A413EF98-8FBD-4A84-9201-23B2A6281F20}" destId="{4B824194-5638-447D-9085-3B852FBDA119}" srcOrd="7" destOrd="0" presId="urn:microsoft.com/office/officeart/2005/8/layout/default"/>
    <dgm:cxn modelId="{D36BCCFD-71C0-413E-95C8-E8BAF3D9195A}" type="presParOf" srcId="{A413EF98-8FBD-4A84-9201-23B2A6281F20}" destId="{D707EF93-8DD8-4029-92BF-B7AC4B65C9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094842-12D3-48EE-B3F7-B75552C1A6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3C42F5B-9E6E-416B-83C9-F5D54B61F08F}" type="pres">
      <dgm:prSet presAssocID="{04094842-12D3-48EE-B3F7-B75552C1A6D4}" presName="CompostProcess" presStyleCnt="0">
        <dgm:presLayoutVars>
          <dgm:dir/>
          <dgm:resizeHandles val="exact"/>
        </dgm:presLayoutVars>
      </dgm:prSet>
      <dgm:spPr/>
    </dgm:pt>
    <dgm:pt modelId="{9BBFD677-A896-4969-814C-475A76C3F900}" type="pres">
      <dgm:prSet presAssocID="{04094842-12D3-48EE-B3F7-B75552C1A6D4}" presName="arrow" presStyleLbl="bgShp" presStyleIdx="0" presStyleCnt="1" custAng="10800000" custScaleX="117292" custLinFactY="2447" custLinFactNeighborX="-473" custLinFactNeighborY="100000"/>
      <dgm:spPr/>
    </dgm:pt>
    <dgm:pt modelId="{C58F267F-43A8-427C-BB57-303C21691FA1}" type="pres">
      <dgm:prSet presAssocID="{04094842-12D3-48EE-B3F7-B75552C1A6D4}" presName="linearProcess" presStyleCnt="0"/>
      <dgm:spPr/>
    </dgm:pt>
  </dgm:ptLst>
  <dgm:cxnLst>
    <dgm:cxn modelId="{340F10CF-F353-483F-A31F-5D6E6F6DD169}" type="presOf" srcId="{04094842-12D3-48EE-B3F7-B75552C1A6D4}" destId="{A3C42F5B-9E6E-416B-83C9-F5D54B61F08F}" srcOrd="0" destOrd="0" presId="urn:microsoft.com/office/officeart/2005/8/layout/hProcess9"/>
    <dgm:cxn modelId="{3E908C93-74B6-4F26-B1AF-A98423A7DE1B}" type="presParOf" srcId="{A3C42F5B-9E6E-416B-83C9-F5D54B61F08F}" destId="{9BBFD677-A896-4969-814C-475A76C3F900}" srcOrd="0" destOrd="0" presId="urn:microsoft.com/office/officeart/2005/8/layout/hProcess9"/>
    <dgm:cxn modelId="{B41E4351-910B-4D1A-ABCE-F168B2FF3E33}" type="presParOf" srcId="{A3C42F5B-9E6E-416B-83C9-F5D54B61F08F}" destId="{C58F267F-43A8-427C-BB57-303C21691FA1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F088F459-0E71-4F02-865E-49882E1606A8}">
      <dgm:prSet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ricovero in Istituto di cura per grande intervento chirurgico</a:t>
          </a:r>
        </a:p>
      </dgm:t>
    </dgm:pt>
    <dgm:pt modelId="{9074B979-57F2-45AE-8B9D-D4BBA87AD542}" type="parTrans" cxnId="{B689C4C5-D1AD-4B49-964A-1F0ADB25DD75}">
      <dgm:prSet/>
      <dgm:spPr/>
      <dgm:t>
        <a:bodyPr/>
        <a:lstStyle/>
        <a:p>
          <a:endParaRPr lang="it-IT"/>
        </a:p>
      </dgm:t>
    </dgm:pt>
    <dgm:pt modelId="{5402DA89-E023-4F81-9283-7414541DCC86}" type="sibTrans" cxnId="{B689C4C5-D1AD-4B49-964A-1F0ADB25DD75}">
      <dgm:prSet/>
      <dgm:spPr/>
      <dgm:t>
        <a:bodyPr/>
        <a:lstStyle/>
        <a:p>
          <a:endParaRPr lang="it-IT"/>
        </a:p>
      </dgm:t>
    </dgm:pt>
    <dgm:pt modelId="{E9409F89-E6A0-4CC3-99C9-E5675231D0F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di alta specializzazione</a:t>
          </a:r>
        </a:p>
      </dgm:t>
    </dgm:pt>
    <dgm:pt modelId="{B496861A-C290-41D3-8530-8A486A81AB2A}" type="parTrans" cxnId="{3C3E1BAE-1470-4335-ABF4-382D0ACAE666}">
      <dgm:prSet/>
      <dgm:spPr/>
      <dgm:t>
        <a:bodyPr/>
        <a:lstStyle/>
        <a:p>
          <a:endParaRPr lang="it-IT"/>
        </a:p>
      </dgm:t>
    </dgm:pt>
    <dgm:pt modelId="{EC006B1B-5401-4DD7-BB58-5796C10FA3B3}" type="sibTrans" cxnId="{3C3E1BAE-1470-4335-ABF4-382D0ACAE666}">
      <dgm:prSet/>
      <dgm:spPr/>
      <dgm:t>
        <a:bodyPr/>
        <a:lstStyle/>
        <a:p>
          <a:endParaRPr lang="it-IT"/>
        </a:p>
      </dgm:t>
    </dgm:pt>
    <dgm:pt modelId="{8C870DBF-EAD7-454F-9738-B6B2A819E49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visite specialistiche</a:t>
          </a:r>
        </a:p>
      </dgm:t>
    </dgm:pt>
    <dgm:pt modelId="{58BDCEDE-C017-4F9F-A793-E5EA1F200239}" type="parTrans" cxnId="{A7601912-916D-4E87-97F4-01C94DF4D397}">
      <dgm:prSet/>
      <dgm:spPr/>
      <dgm:t>
        <a:bodyPr/>
        <a:lstStyle/>
        <a:p>
          <a:endParaRPr lang="it-IT"/>
        </a:p>
      </dgm:t>
    </dgm:pt>
    <dgm:pt modelId="{A83C9C22-9322-4302-9949-68924B811061}" type="sibTrans" cxnId="{A7601912-916D-4E87-97F4-01C94DF4D397}">
      <dgm:prSet/>
      <dgm:spPr/>
      <dgm:t>
        <a:bodyPr/>
        <a:lstStyle/>
        <a:p>
          <a:endParaRPr lang="it-IT"/>
        </a:p>
      </dgm:t>
    </dgm:pt>
    <dgm:pt modelId="{07F91AA9-704D-4A5C-92BC-37E8DBD1457D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ticket per accertamenti diagnostici e pronto soccorso</a:t>
          </a:r>
        </a:p>
      </dgm:t>
    </dgm:pt>
    <dgm:pt modelId="{70911742-DF4D-4368-A2A9-9D47A0D8E49B}" type="parTrans" cxnId="{63E15546-1CD7-41CA-AE1B-D179F0E517D3}">
      <dgm:prSet/>
      <dgm:spPr/>
      <dgm:t>
        <a:bodyPr/>
        <a:lstStyle/>
        <a:p>
          <a:endParaRPr lang="it-IT"/>
        </a:p>
      </dgm:t>
    </dgm:pt>
    <dgm:pt modelId="{F0CF7073-C4B3-4375-B639-9B535BC60B35}" type="sibTrans" cxnId="{63E15546-1CD7-41CA-AE1B-D179F0E517D3}">
      <dgm:prSet/>
      <dgm:spPr/>
      <dgm:t>
        <a:bodyPr/>
        <a:lstStyle/>
        <a:p>
          <a:endParaRPr lang="it-IT"/>
        </a:p>
      </dgm:t>
    </dgm:pt>
    <dgm:pt modelId="{5E47C84F-6CF1-4B1D-BAC9-B34FC8715B88}">
      <dgm:prSet/>
      <dgm:spPr>
        <a:solidFill>
          <a:schemeClr val="bg1">
            <a:lumMod val="6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pacchetto maternità</a:t>
          </a:r>
        </a:p>
      </dgm:t>
    </dgm:pt>
    <dgm:pt modelId="{D9035363-7237-4784-A424-34C46BCB5B50}" type="parTrans" cxnId="{88DAFA34-53FD-4857-8FFD-FB401D90FA62}">
      <dgm:prSet/>
      <dgm:spPr/>
      <dgm:t>
        <a:bodyPr/>
        <a:lstStyle/>
        <a:p>
          <a:endParaRPr lang="it-IT"/>
        </a:p>
      </dgm:t>
    </dgm:pt>
    <dgm:pt modelId="{C8343699-A3BE-409A-A4E9-9489E33E3ED0}" type="sibTrans" cxnId="{88DAFA34-53FD-4857-8FFD-FB401D90FA62}">
      <dgm:prSet/>
      <dgm:spPr/>
      <dgm:t>
        <a:bodyPr/>
        <a:lstStyle/>
        <a:p>
          <a:endParaRPr lang="it-IT"/>
        </a:p>
      </dgm:t>
    </dgm:pt>
    <dgm:pt modelId="{969DEB6D-2B71-4823-B700-288E234A185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protesi/ausili medici ortopedici</a:t>
          </a:r>
        </a:p>
      </dgm:t>
    </dgm:pt>
    <dgm:pt modelId="{6DD67726-3316-4898-9CBE-C9749C5A0675}" type="parTrans" cxnId="{19671E45-B173-4E29-B374-77B55481D358}">
      <dgm:prSet/>
      <dgm:spPr/>
      <dgm:t>
        <a:bodyPr/>
        <a:lstStyle/>
        <a:p>
          <a:endParaRPr lang="it-IT"/>
        </a:p>
      </dgm:t>
    </dgm:pt>
    <dgm:pt modelId="{E64D9533-234A-43D8-95EF-432107A6EBB9}" type="sibTrans" cxnId="{19671E45-B173-4E29-B374-77B55481D358}">
      <dgm:prSet/>
      <dgm:spPr/>
      <dgm:t>
        <a:bodyPr/>
        <a:lstStyle/>
        <a:p>
          <a:endParaRPr lang="it-IT"/>
        </a:p>
      </dgm:t>
    </dgm:pt>
    <dgm:pt modelId="{6E434558-4F1E-4690-830E-929153E20A2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trattamenti fisioterapici riabilitativi a seguito di infortunio o di una patologia in elenco</a:t>
          </a:r>
        </a:p>
      </dgm:t>
    </dgm:pt>
    <dgm:pt modelId="{986BB542-63E1-40A1-A3F2-5AB798656275}" type="parTrans" cxnId="{6B074914-7634-40EB-A4C5-9DEF3E29D71C}">
      <dgm:prSet/>
      <dgm:spPr/>
      <dgm:t>
        <a:bodyPr/>
        <a:lstStyle/>
        <a:p>
          <a:endParaRPr lang="it-IT"/>
        </a:p>
      </dgm:t>
    </dgm:pt>
    <dgm:pt modelId="{643A2F71-9DCC-4782-9969-B0EA2365B634}" type="sibTrans" cxnId="{6B074914-7634-40EB-A4C5-9DEF3E29D71C}">
      <dgm:prSet/>
      <dgm:spPr/>
      <dgm:t>
        <a:bodyPr/>
        <a:lstStyle/>
        <a:p>
          <a:endParaRPr lang="it-IT"/>
        </a:p>
      </dgm:t>
    </dgm:pt>
    <dgm:pt modelId="{908B18E3-C910-44BA-B596-46EBF000D35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odontoiatriche particolari</a:t>
          </a:r>
        </a:p>
      </dgm:t>
    </dgm:pt>
    <dgm:pt modelId="{FF489EA7-3F9A-4033-B450-AC2ED436EA6B}" type="parTrans" cxnId="{DAA48BF6-61D1-47DA-859D-561EE00007EC}">
      <dgm:prSet/>
      <dgm:spPr/>
      <dgm:t>
        <a:bodyPr/>
        <a:lstStyle/>
        <a:p>
          <a:endParaRPr lang="it-IT"/>
        </a:p>
      </dgm:t>
    </dgm:pt>
    <dgm:pt modelId="{D96E9A6E-1DF9-4D5C-89F1-156E5BB094DE}" type="sibTrans" cxnId="{DAA48BF6-61D1-47DA-859D-561EE00007EC}">
      <dgm:prSet/>
      <dgm:spPr/>
      <dgm:t>
        <a:bodyPr/>
        <a:lstStyle/>
        <a:p>
          <a:endParaRPr lang="it-IT"/>
        </a:p>
      </dgm:t>
    </dgm:pt>
    <dgm:pt modelId="{BA38D610-52B6-4463-92BC-2D7994E7664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sindrome metabolica</a:t>
          </a:r>
        </a:p>
      </dgm:t>
    </dgm:pt>
    <dgm:pt modelId="{9822DC73-4801-4391-BDF0-2061168B26CB}" type="parTrans" cxnId="{EBD3F1F1-F01A-4D2E-967D-7F8DEE5273E9}">
      <dgm:prSet/>
      <dgm:spPr/>
      <dgm:t>
        <a:bodyPr/>
        <a:lstStyle/>
        <a:p>
          <a:endParaRPr lang="it-IT"/>
        </a:p>
      </dgm:t>
    </dgm:pt>
    <dgm:pt modelId="{51B99C14-EBB6-4302-8550-F3D0762D75CE}" type="sibTrans" cxnId="{EBD3F1F1-F01A-4D2E-967D-7F8DEE5273E9}">
      <dgm:prSet/>
      <dgm:spPr/>
      <dgm:t>
        <a:bodyPr/>
        <a:lstStyle/>
        <a:p>
          <a:endParaRPr lang="it-IT"/>
        </a:p>
      </dgm:t>
    </dgm:pt>
    <dgm:pt modelId="{A1E283D6-4AA3-4177-8D74-D53924F18F2F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servizi di consulenza</a:t>
          </a:r>
        </a:p>
      </dgm:t>
    </dgm:pt>
    <dgm:pt modelId="{D719E7F4-C6A6-4436-A2D7-446423A877D1}" type="parTrans" cxnId="{7A40B4EA-1179-47B7-B520-DDC7E0AB5A43}">
      <dgm:prSet/>
      <dgm:spPr/>
      <dgm:t>
        <a:bodyPr/>
        <a:lstStyle/>
        <a:p>
          <a:endParaRPr lang="it-IT"/>
        </a:p>
      </dgm:t>
    </dgm:pt>
    <dgm:pt modelId="{61A1F9B0-96BA-45E5-B634-E9F63CC0DBC0}" type="sibTrans" cxnId="{7A40B4EA-1179-47B7-B520-DDC7E0AB5A43}">
      <dgm:prSet/>
      <dgm:spPr/>
      <dgm:t>
        <a:bodyPr/>
        <a:lstStyle/>
        <a:p>
          <a:endParaRPr lang="it-IT"/>
        </a:p>
      </dgm:t>
    </dgm:pt>
    <dgm:pt modelId="{364CF4F8-721E-46FB-9275-5831C55C8DA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di implantologia</a:t>
          </a:r>
        </a:p>
      </dgm:t>
    </dgm:pt>
    <dgm:pt modelId="{26125991-ACFC-432D-A320-C388DC765F81}" type="parTrans" cxnId="{8DD93882-B4DE-4D09-9F71-A2CE85798AA4}">
      <dgm:prSet/>
      <dgm:spPr/>
      <dgm:t>
        <a:bodyPr/>
        <a:lstStyle/>
        <a:p>
          <a:endParaRPr lang="it-IT"/>
        </a:p>
      </dgm:t>
    </dgm:pt>
    <dgm:pt modelId="{CB0D3083-627B-48BB-BCF8-95B8E552B7B3}" type="sibTrans" cxnId="{8DD93882-B4DE-4D09-9F71-A2CE85798AA4}">
      <dgm:prSet/>
      <dgm:spPr/>
      <dgm:t>
        <a:bodyPr/>
        <a:lstStyle/>
        <a:p>
          <a:endParaRPr lang="it-IT"/>
        </a:p>
      </dgm:t>
    </dgm:pt>
    <dgm:pt modelId="{B333598D-1576-4D6C-AFD6-D61333DFC99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avulsione denti</a:t>
          </a:r>
        </a:p>
      </dgm:t>
    </dgm:pt>
    <dgm:pt modelId="{A8D9B0A4-8287-4181-8017-E23725068118}" type="parTrans" cxnId="{6120BD6E-5F9E-47DD-8E46-8C82065AFAB6}">
      <dgm:prSet/>
      <dgm:spPr/>
      <dgm:t>
        <a:bodyPr/>
        <a:lstStyle/>
        <a:p>
          <a:endParaRPr lang="it-IT"/>
        </a:p>
      </dgm:t>
    </dgm:pt>
    <dgm:pt modelId="{5B14D510-CF90-4AAF-AB92-C45D0DF5BBDF}" type="sibTrans" cxnId="{6120BD6E-5F9E-47DD-8E46-8C82065AFAB6}">
      <dgm:prSet/>
      <dgm:spPr/>
      <dgm:t>
        <a:bodyPr/>
        <a:lstStyle/>
        <a:p>
          <a:endParaRPr lang="it-IT"/>
        </a:p>
      </dgm:t>
    </dgm:pt>
    <dgm:pt modelId="{9542F2D2-5A70-4F87-A913-F9EBA407686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diagnostiche particolari</a:t>
          </a:r>
        </a:p>
      </dgm:t>
    </dgm:pt>
    <dgm:pt modelId="{5EDDB053-D06E-4781-B087-CD7BACF7DB8F}" type="parTrans" cxnId="{64F92CC8-A057-4ED4-8088-96D105F9498A}">
      <dgm:prSet/>
      <dgm:spPr/>
      <dgm:t>
        <a:bodyPr/>
        <a:lstStyle/>
        <a:p>
          <a:endParaRPr lang="it-IT"/>
        </a:p>
      </dgm:t>
    </dgm:pt>
    <dgm:pt modelId="{8C700AA7-C0BC-4856-B6F7-952E1B195690}" type="sibTrans" cxnId="{64F92CC8-A057-4ED4-8088-96D105F9498A}">
      <dgm:prSet/>
      <dgm:spPr/>
      <dgm:t>
        <a:bodyPr/>
        <a:lstStyle/>
        <a:p>
          <a:endParaRPr lang="it-IT"/>
        </a:p>
      </dgm:t>
    </dgm:pt>
    <dgm:pt modelId="{2FEC59BE-950A-46FB-BED7-80DEDD32E30C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F8B33A37-C18E-4B4C-8689-153B08251FDF}" type="pres">
      <dgm:prSet presAssocID="{F088F459-0E71-4F02-865E-49882E1606A8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6FAD4B16-8806-4142-B213-01A815333FDA}" type="pres">
      <dgm:prSet presAssocID="{5402DA89-E023-4F81-9283-7414541DCC86}" presName="spacer" presStyleCnt="0"/>
      <dgm:spPr/>
    </dgm:pt>
    <dgm:pt modelId="{248F1860-B286-4A37-98A2-A8C43E3440D3}" type="pres">
      <dgm:prSet presAssocID="{E9409F89-E6A0-4CC3-99C9-E5675231D0F3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B51BCB4E-B1AD-4E84-A431-97224E512AE6}" type="pres">
      <dgm:prSet presAssocID="{EC006B1B-5401-4DD7-BB58-5796C10FA3B3}" presName="spacer" presStyleCnt="0"/>
      <dgm:spPr/>
    </dgm:pt>
    <dgm:pt modelId="{F8AEBB7E-0E78-4B09-8921-C28A8A4ABE28}" type="pres">
      <dgm:prSet presAssocID="{8C870DBF-EAD7-454F-9738-B6B2A819E49B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5EBFF17-278A-4030-A50F-6938804829B7}" type="pres">
      <dgm:prSet presAssocID="{A83C9C22-9322-4302-9949-68924B811061}" presName="spacer" presStyleCnt="0"/>
      <dgm:spPr/>
    </dgm:pt>
    <dgm:pt modelId="{2F4C1A9A-FF4C-4F5E-9897-73ED0C8F43B1}" type="pres">
      <dgm:prSet presAssocID="{07F91AA9-704D-4A5C-92BC-37E8DBD1457D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EF765DE4-E5CA-4B8C-805C-89B13A82697C}" type="pres">
      <dgm:prSet presAssocID="{F0CF7073-C4B3-4375-B639-9B535BC60B35}" presName="spacer" presStyleCnt="0"/>
      <dgm:spPr/>
    </dgm:pt>
    <dgm:pt modelId="{8B12B9DC-BF3E-465E-99BF-EA97AC68746E}" type="pres">
      <dgm:prSet presAssocID="{5E47C84F-6CF1-4B1D-BAC9-B34FC8715B88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8C473547-AD22-4CEF-8222-F268E97F4990}" type="pres">
      <dgm:prSet presAssocID="{C8343699-A3BE-409A-A4E9-9489E33E3ED0}" presName="spacer" presStyleCnt="0"/>
      <dgm:spPr/>
    </dgm:pt>
    <dgm:pt modelId="{0FDCDF38-9C3C-4CBB-AB8A-D6AAF754232B}" type="pres">
      <dgm:prSet presAssocID="{969DEB6D-2B71-4823-B700-288E234A185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C21F1415-C203-4F54-8751-EA583B60B2AE}" type="pres">
      <dgm:prSet presAssocID="{E64D9533-234A-43D8-95EF-432107A6EBB9}" presName="spacer" presStyleCnt="0"/>
      <dgm:spPr/>
    </dgm:pt>
    <dgm:pt modelId="{D8EB3893-4F19-4620-84A1-3542933EA2E8}" type="pres">
      <dgm:prSet presAssocID="{6E434558-4F1E-4690-830E-929153E20A2C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EFA98760-5A81-450A-B757-F4039E11F9B9}" type="pres">
      <dgm:prSet presAssocID="{643A2F71-9DCC-4782-9969-B0EA2365B634}" presName="spacer" presStyleCnt="0"/>
      <dgm:spPr/>
    </dgm:pt>
    <dgm:pt modelId="{2ADAFDE9-08F4-42D5-8221-0FF401590608}" type="pres">
      <dgm:prSet presAssocID="{908B18E3-C910-44BA-B596-46EBF000D35D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26088BAF-3B13-4540-8839-C8E3372F8EA8}" type="pres">
      <dgm:prSet presAssocID="{D96E9A6E-1DF9-4D5C-89F1-156E5BB094DE}" presName="spacer" presStyleCnt="0"/>
      <dgm:spPr/>
    </dgm:pt>
    <dgm:pt modelId="{A119980D-B530-4301-B57A-2AE2524B91B0}" type="pres">
      <dgm:prSet presAssocID="{BA38D610-52B6-4463-92BC-2D7994E7664B}" presName="parentText" presStyleLbl="node1" presStyleIdx="8" presStyleCnt="13" custLinFactY="188339" custLinFactNeighborY="200000">
        <dgm:presLayoutVars>
          <dgm:chMax val="0"/>
          <dgm:bulletEnabled val="1"/>
        </dgm:presLayoutVars>
      </dgm:prSet>
      <dgm:spPr/>
    </dgm:pt>
    <dgm:pt modelId="{56939DD3-1914-4605-A826-5EBAE8006C54}" type="pres">
      <dgm:prSet presAssocID="{51B99C14-EBB6-4302-8550-F3D0762D75CE}" presName="spacer" presStyleCnt="0"/>
      <dgm:spPr/>
    </dgm:pt>
    <dgm:pt modelId="{99E4AD36-0BF4-47CD-9C3E-739437A21A00}" type="pres">
      <dgm:prSet presAssocID="{A1E283D6-4AA3-4177-8D74-D53924F18F2F}" presName="parentText" presStyleLbl="node1" presStyleIdx="9" presStyleCnt="13" custLinFactY="270812" custLinFactNeighborX="-489" custLinFactNeighborY="300000">
        <dgm:presLayoutVars>
          <dgm:chMax val="0"/>
          <dgm:bulletEnabled val="1"/>
        </dgm:presLayoutVars>
      </dgm:prSet>
      <dgm:spPr/>
    </dgm:pt>
    <dgm:pt modelId="{2BAC2355-65C6-4862-A873-2AE68A4FDD01}" type="pres">
      <dgm:prSet presAssocID="{61A1F9B0-96BA-45E5-B634-E9F63CC0DBC0}" presName="spacer" presStyleCnt="0"/>
      <dgm:spPr/>
    </dgm:pt>
    <dgm:pt modelId="{6A995234-451C-4F94-B628-67C13F43A674}" type="pres">
      <dgm:prSet presAssocID="{364CF4F8-721E-46FB-9275-5831C55C8DA5}" presName="parentText" presStyleLbl="node1" presStyleIdx="10" presStyleCnt="13" custLinFactY="-200000" custLinFactNeighborY="-242093">
        <dgm:presLayoutVars>
          <dgm:chMax val="0"/>
          <dgm:bulletEnabled val="1"/>
        </dgm:presLayoutVars>
      </dgm:prSet>
      <dgm:spPr/>
    </dgm:pt>
    <dgm:pt modelId="{185B8AFF-299D-462E-9CAF-7BB2D4D3416B}" type="pres">
      <dgm:prSet presAssocID="{CB0D3083-627B-48BB-BCF8-95B8E552B7B3}" presName="spacer" presStyleCnt="0"/>
      <dgm:spPr/>
    </dgm:pt>
    <dgm:pt modelId="{AAC1D3EA-63A6-4A5A-B522-680C7ED8E2AD}" type="pres">
      <dgm:prSet presAssocID="{B333598D-1576-4D6C-AFD6-D61333DFC999}" presName="parentText" presStyleLbl="node1" presStyleIdx="11" presStyleCnt="13" custLinFactY="-200000" custLinFactNeighborY="-248532">
        <dgm:presLayoutVars>
          <dgm:chMax val="0"/>
          <dgm:bulletEnabled val="1"/>
        </dgm:presLayoutVars>
      </dgm:prSet>
      <dgm:spPr/>
    </dgm:pt>
    <dgm:pt modelId="{547259D3-A8C9-46B8-AEB6-CB1C64A26AC3}" type="pres">
      <dgm:prSet presAssocID="{5B14D510-CF90-4AAF-AB92-C45D0DF5BBDF}" presName="spacer" presStyleCnt="0"/>
      <dgm:spPr/>
    </dgm:pt>
    <dgm:pt modelId="{F2ED79A6-E28C-467E-A242-32A837AEBB3F}" type="pres">
      <dgm:prSet presAssocID="{9542F2D2-5A70-4F87-A913-F9EBA4076865}" presName="parentText" presStyleLbl="node1" presStyleIdx="12" presStyleCnt="13" custLinFactY="-110893" custLinFactNeighborY="-200000">
        <dgm:presLayoutVars>
          <dgm:chMax val="0"/>
          <dgm:bulletEnabled val="1"/>
        </dgm:presLayoutVars>
      </dgm:prSet>
      <dgm:spPr/>
    </dgm:pt>
  </dgm:ptLst>
  <dgm:cxnLst>
    <dgm:cxn modelId="{3C7DBF02-87F3-4D08-97FA-13E7D3C15D20}" type="presOf" srcId="{BA38D610-52B6-4463-92BC-2D7994E7664B}" destId="{A119980D-B530-4301-B57A-2AE2524B91B0}" srcOrd="0" destOrd="0" presId="urn:microsoft.com/office/officeart/2005/8/layout/vList2"/>
    <dgm:cxn modelId="{39C01E0A-FA8B-485A-BA62-E19841090BC5}" type="presOf" srcId="{A1E283D6-4AA3-4177-8D74-D53924F18F2F}" destId="{99E4AD36-0BF4-47CD-9C3E-739437A21A00}" srcOrd="0" destOrd="0" presId="urn:microsoft.com/office/officeart/2005/8/layout/vList2"/>
    <dgm:cxn modelId="{A7601912-916D-4E87-97F4-01C94DF4D397}" srcId="{01A66772-F185-4D58-B8BB-E9370D7A7A2B}" destId="{8C870DBF-EAD7-454F-9738-B6B2A819E49B}" srcOrd="2" destOrd="0" parTransId="{58BDCEDE-C017-4F9F-A793-E5EA1F200239}" sibTransId="{A83C9C22-9322-4302-9949-68924B811061}"/>
    <dgm:cxn modelId="{6B074914-7634-40EB-A4C5-9DEF3E29D71C}" srcId="{01A66772-F185-4D58-B8BB-E9370D7A7A2B}" destId="{6E434558-4F1E-4690-830E-929153E20A2C}" srcOrd="6" destOrd="0" parTransId="{986BB542-63E1-40A1-A3F2-5AB798656275}" sibTransId="{643A2F71-9DCC-4782-9969-B0EA2365B634}"/>
    <dgm:cxn modelId="{88DAFA34-53FD-4857-8FFD-FB401D90FA62}" srcId="{01A66772-F185-4D58-B8BB-E9370D7A7A2B}" destId="{5E47C84F-6CF1-4B1D-BAC9-B34FC8715B88}" srcOrd="4" destOrd="0" parTransId="{D9035363-7237-4784-A424-34C46BCB5B50}" sibTransId="{C8343699-A3BE-409A-A4E9-9489E33E3ED0}"/>
    <dgm:cxn modelId="{7481C65E-2AF9-4F7B-AEF1-CCE3FA4BFCBD}" type="presOf" srcId="{B333598D-1576-4D6C-AFD6-D61333DFC999}" destId="{AAC1D3EA-63A6-4A5A-B522-680C7ED8E2AD}" srcOrd="0" destOrd="0" presId="urn:microsoft.com/office/officeart/2005/8/layout/vList2"/>
    <dgm:cxn modelId="{19671E45-B173-4E29-B374-77B55481D358}" srcId="{01A66772-F185-4D58-B8BB-E9370D7A7A2B}" destId="{969DEB6D-2B71-4823-B700-288E234A1853}" srcOrd="5" destOrd="0" parTransId="{6DD67726-3316-4898-9CBE-C9749C5A0675}" sibTransId="{E64D9533-234A-43D8-95EF-432107A6EBB9}"/>
    <dgm:cxn modelId="{63E15546-1CD7-41CA-AE1B-D179F0E517D3}" srcId="{01A66772-F185-4D58-B8BB-E9370D7A7A2B}" destId="{07F91AA9-704D-4A5C-92BC-37E8DBD1457D}" srcOrd="3" destOrd="0" parTransId="{70911742-DF4D-4368-A2A9-9D47A0D8E49B}" sibTransId="{F0CF7073-C4B3-4375-B639-9B535BC60B35}"/>
    <dgm:cxn modelId="{D069D969-483D-4F4E-B8A6-0735FA8653CA}" type="presOf" srcId="{8C870DBF-EAD7-454F-9738-B6B2A819E49B}" destId="{F8AEBB7E-0E78-4B09-8921-C28A8A4ABE28}" srcOrd="0" destOrd="0" presId="urn:microsoft.com/office/officeart/2005/8/layout/vList2"/>
    <dgm:cxn modelId="{B8DB8E6D-80EB-4984-A24D-34CA1D3F7795}" type="presOf" srcId="{01A66772-F185-4D58-B8BB-E9370D7A7A2B}" destId="{2FEC59BE-950A-46FB-BED7-80DEDD32E30C}" srcOrd="0" destOrd="0" presId="urn:microsoft.com/office/officeart/2005/8/layout/vList2"/>
    <dgm:cxn modelId="{6120BD6E-5F9E-47DD-8E46-8C82065AFAB6}" srcId="{01A66772-F185-4D58-B8BB-E9370D7A7A2B}" destId="{B333598D-1576-4D6C-AFD6-D61333DFC999}" srcOrd="11" destOrd="0" parTransId="{A8D9B0A4-8287-4181-8017-E23725068118}" sibTransId="{5B14D510-CF90-4AAF-AB92-C45D0DF5BBDF}"/>
    <dgm:cxn modelId="{13C6576F-DA11-4646-AFD8-3593AE2F3CB8}" type="presOf" srcId="{6E434558-4F1E-4690-830E-929153E20A2C}" destId="{D8EB3893-4F19-4620-84A1-3542933EA2E8}" srcOrd="0" destOrd="0" presId="urn:microsoft.com/office/officeart/2005/8/layout/vList2"/>
    <dgm:cxn modelId="{B297E852-4F94-4F36-9827-95894107AB97}" type="presOf" srcId="{E9409F89-E6A0-4CC3-99C9-E5675231D0F3}" destId="{248F1860-B286-4A37-98A2-A8C43E3440D3}" srcOrd="0" destOrd="0" presId="urn:microsoft.com/office/officeart/2005/8/layout/vList2"/>
    <dgm:cxn modelId="{73AE7C7C-A947-48BC-9603-4AA034F1AE18}" type="presOf" srcId="{969DEB6D-2B71-4823-B700-288E234A1853}" destId="{0FDCDF38-9C3C-4CBB-AB8A-D6AAF754232B}" srcOrd="0" destOrd="0" presId="urn:microsoft.com/office/officeart/2005/8/layout/vList2"/>
    <dgm:cxn modelId="{8DD93882-B4DE-4D09-9F71-A2CE85798AA4}" srcId="{01A66772-F185-4D58-B8BB-E9370D7A7A2B}" destId="{364CF4F8-721E-46FB-9275-5831C55C8DA5}" srcOrd="10" destOrd="0" parTransId="{26125991-ACFC-432D-A320-C388DC765F81}" sibTransId="{CB0D3083-627B-48BB-BCF8-95B8E552B7B3}"/>
    <dgm:cxn modelId="{2111A38C-9E80-49A7-9FE7-2DDD53DB93A7}" type="presOf" srcId="{07F91AA9-704D-4A5C-92BC-37E8DBD1457D}" destId="{2F4C1A9A-FF4C-4F5E-9897-73ED0C8F43B1}" srcOrd="0" destOrd="0" presId="urn:microsoft.com/office/officeart/2005/8/layout/vList2"/>
    <dgm:cxn modelId="{4393E996-6A6F-4B87-9F2F-7523B4743BE6}" type="presOf" srcId="{9542F2D2-5A70-4F87-A913-F9EBA4076865}" destId="{F2ED79A6-E28C-467E-A242-32A837AEBB3F}" srcOrd="0" destOrd="0" presId="urn:microsoft.com/office/officeart/2005/8/layout/vList2"/>
    <dgm:cxn modelId="{3C3E1BAE-1470-4335-ABF4-382D0ACAE666}" srcId="{01A66772-F185-4D58-B8BB-E9370D7A7A2B}" destId="{E9409F89-E6A0-4CC3-99C9-E5675231D0F3}" srcOrd="1" destOrd="0" parTransId="{B496861A-C290-41D3-8530-8A486A81AB2A}" sibTransId="{EC006B1B-5401-4DD7-BB58-5796C10FA3B3}"/>
    <dgm:cxn modelId="{BD796CBD-6EDC-4684-B461-6B53132B0642}" type="presOf" srcId="{F088F459-0E71-4F02-865E-49882E1606A8}" destId="{F8B33A37-C18E-4B4C-8689-153B08251FDF}" srcOrd="0" destOrd="0" presId="urn:microsoft.com/office/officeart/2005/8/layout/vList2"/>
    <dgm:cxn modelId="{305819BF-B703-4A43-90CA-28C9F8930CB0}" type="presOf" srcId="{364CF4F8-721E-46FB-9275-5831C55C8DA5}" destId="{6A995234-451C-4F94-B628-67C13F43A674}" srcOrd="0" destOrd="0" presId="urn:microsoft.com/office/officeart/2005/8/layout/vList2"/>
    <dgm:cxn modelId="{B689C4C5-D1AD-4B49-964A-1F0ADB25DD75}" srcId="{01A66772-F185-4D58-B8BB-E9370D7A7A2B}" destId="{F088F459-0E71-4F02-865E-49882E1606A8}" srcOrd="0" destOrd="0" parTransId="{9074B979-57F2-45AE-8B9D-D4BBA87AD542}" sibTransId="{5402DA89-E023-4F81-9283-7414541DCC86}"/>
    <dgm:cxn modelId="{59C160C6-0792-4149-8329-36FC974CF833}" type="presOf" srcId="{908B18E3-C910-44BA-B596-46EBF000D35D}" destId="{2ADAFDE9-08F4-42D5-8221-0FF401590608}" srcOrd="0" destOrd="0" presId="urn:microsoft.com/office/officeart/2005/8/layout/vList2"/>
    <dgm:cxn modelId="{64F92CC8-A057-4ED4-8088-96D105F9498A}" srcId="{01A66772-F185-4D58-B8BB-E9370D7A7A2B}" destId="{9542F2D2-5A70-4F87-A913-F9EBA4076865}" srcOrd="12" destOrd="0" parTransId="{5EDDB053-D06E-4781-B087-CD7BACF7DB8F}" sibTransId="{8C700AA7-C0BC-4856-B6F7-952E1B195690}"/>
    <dgm:cxn modelId="{3846CACD-66D2-4AC3-BF3B-AC04F000AE73}" type="presOf" srcId="{5E47C84F-6CF1-4B1D-BAC9-B34FC8715B88}" destId="{8B12B9DC-BF3E-465E-99BF-EA97AC68746E}" srcOrd="0" destOrd="0" presId="urn:microsoft.com/office/officeart/2005/8/layout/vList2"/>
    <dgm:cxn modelId="{7A40B4EA-1179-47B7-B520-DDC7E0AB5A43}" srcId="{01A66772-F185-4D58-B8BB-E9370D7A7A2B}" destId="{A1E283D6-4AA3-4177-8D74-D53924F18F2F}" srcOrd="9" destOrd="0" parTransId="{D719E7F4-C6A6-4436-A2D7-446423A877D1}" sibTransId="{61A1F9B0-96BA-45E5-B634-E9F63CC0DBC0}"/>
    <dgm:cxn modelId="{EBD3F1F1-F01A-4D2E-967D-7F8DEE5273E9}" srcId="{01A66772-F185-4D58-B8BB-E9370D7A7A2B}" destId="{BA38D610-52B6-4463-92BC-2D7994E7664B}" srcOrd="8" destOrd="0" parTransId="{9822DC73-4801-4391-BDF0-2061168B26CB}" sibTransId="{51B99C14-EBB6-4302-8550-F3D0762D75CE}"/>
    <dgm:cxn modelId="{DAA48BF6-61D1-47DA-859D-561EE00007EC}" srcId="{01A66772-F185-4D58-B8BB-E9370D7A7A2B}" destId="{908B18E3-C910-44BA-B596-46EBF000D35D}" srcOrd="7" destOrd="0" parTransId="{FF489EA7-3F9A-4033-B450-AC2ED436EA6B}" sibTransId="{D96E9A6E-1DF9-4D5C-89F1-156E5BB094DE}"/>
    <dgm:cxn modelId="{0E3CE573-11AB-4F94-94C6-9847DCA76A30}" type="presParOf" srcId="{2FEC59BE-950A-46FB-BED7-80DEDD32E30C}" destId="{F8B33A37-C18E-4B4C-8689-153B08251FDF}" srcOrd="0" destOrd="0" presId="urn:microsoft.com/office/officeart/2005/8/layout/vList2"/>
    <dgm:cxn modelId="{A5D36F6A-528C-4931-A930-A0A53C3EB9A5}" type="presParOf" srcId="{2FEC59BE-950A-46FB-BED7-80DEDD32E30C}" destId="{6FAD4B16-8806-4142-B213-01A815333FDA}" srcOrd="1" destOrd="0" presId="urn:microsoft.com/office/officeart/2005/8/layout/vList2"/>
    <dgm:cxn modelId="{BE779B53-6292-4A3B-9509-2E0E0A325CF7}" type="presParOf" srcId="{2FEC59BE-950A-46FB-BED7-80DEDD32E30C}" destId="{248F1860-B286-4A37-98A2-A8C43E3440D3}" srcOrd="2" destOrd="0" presId="urn:microsoft.com/office/officeart/2005/8/layout/vList2"/>
    <dgm:cxn modelId="{5E2EFB14-3135-4EC7-9D71-08D4AAE383CD}" type="presParOf" srcId="{2FEC59BE-950A-46FB-BED7-80DEDD32E30C}" destId="{B51BCB4E-B1AD-4E84-A431-97224E512AE6}" srcOrd="3" destOrd="0" presId="urn:microsoft.com/office/officeart/2005/8/layout/vList2"/>
    <dgm:cxn modelId="{16228946-20B5-4DA1-AF38-2E65259D21C9}" type="presParOf" srcId="{2FEC59BE-950A-46FB-BED7-80DEDD32E30C}" destId="{F8AEBB7E-0E78-4B09-8921-C28A8A4ABE28}" srcOrd="4" destOrd="0" presId="urn:microsoft.com/office/officeart/2005/8/layout/vList2"/>
    <dgm:cxn modelId="{7E0E1982-E12A-4FD5-B69E-A5EA77FB6FF7}" type="presParOf" srcId="{2FEC59BE-950A-46FB-BED7-80DEDD32E30C}" destId="{D5EBFF17-278A-4030-A50F-6938804829B7}" srcOrd="5" destOrd="0" presId="urn:microsoft.com/office/officeart/2005/8/layout/vList2"/>
    <dgm:cxn modelId="{27C07592-78F9-485D-B824-04CC62ED6490}" type="presParOf" srcId="{2FEC59BE-950A-46FB-BED7-80DEDD32E30C}" destId="{2F4C1A9A-FF4C-4F5E-9897-73ED0C8F43B1}" srcOrd="6" destOrd="0" presId="urn:microsoft.com/office/officeart/2005/8/layout/vList2"/>
    <dgm:cxn modelId="{F87F58D8-0F1D-46A0-8FF6-4B0953144C41}" type="presParOf" srcId="{2FEC59BE-950A-46FB-BED7-80DEDD32E30C}" destId="{EF765DE4-E5CA-4B8C-805C-89B13A82697C}" srcOrd="7" destOrd="0" presId="urn:microsoft.com/office/officeart/2005/8/layout/vList2"/>
    <dgm:cxn modelId="{3423F159-0A47-40D4-BD57-452F68075001}" type="presParOf" srcId="{2FEC59BE-950A-46FB-BED7-80DEDD32E30C}" destId="{8B12B9DC-BF3E-465E-99BF-EA97AC68746E}" srcOrd="8" destOrd="0" presId="urn:microsoft.com/office/officeart/2005/8/layout/vList2"/>
    <dgm:cxn modelId="{DC3DDCC9-3E5E-46EB-BD5C-2C8671384BC9}" type="presParOf" srcId="{2FEC59BE-950A-46FB-BED7-80DEDD32E30C}" destId="{8C473547-AD22-4CEF-8222-F268E97F4990}" srcOrd="9" destOrd="0" presId="urn:microsoft.com/office/officeart/2005/8/layout/vList2"/>
    <dgm:cxn modelId="{306F7FEE-356D-466D-BFC4-101CFE8A4826}" type="presParOf" srcId="{2FEC59BE-950A-46FB-BED7-80DEDD32E30C}" destId="{0FDCDF38-9C3C-4CBB-AB8A-D6AAF754232B}" srcOrd="10" destOrd="0" presId="urn:microsoft.com/office/officeart/2005/8/layout/vList2"/>
    <dgm:cxn modelId="{7621CF6F-BEA7-40BF-A7BE-B629479B241D}" type="presParOf" srcId="{2FEC59BE-950A-46FB-BED7-80DEDD32E30C}" destId="{C21F1415-C203-4F54-8751-EA583B60B2AE}" srcOrd="11" destOrd="0" presId="urn:microsoft.com/office/officeart/2005/8/layout/vList2"/>
    <dgm:cxn modelId="{FD72E262-0C46-4B46-B1B9-7D958F481905}" type="presParOf" srcId="{2FEC59BE-950A-46FB-BED7-80DEDD32E30C}" destId="{D8EB3893-4F19-4620-84A1-3542933EA2E8}" srcOrd="12" destOrd="0" presId="urn:microsoft.com/office/officeart/2005/8/layout/vList2"/>
    <dgm:cxn modelId="{2D11AE8F-DD78-4A65-831A-AD9DE21D6067}" type="presParOf" srcId="{2FEC59BE-950A-46FB-BED7-80DEDD32E30C}" destId="{EFA98760-5A81-450A-B757-F4039E11F9B9}" srcOrd="13" destOrd="0" presId="urn:microsoft.com/office/officeart/2005/8/layout/vList2"/>
    <dgm:cxn modelId="{46B14616-8DF5-4B38-A660-9169473B705A}" type="presParOf" srcId="{2FEC59BE-950A-46FB-BED7-80DEDD32E30C}" destId="{2ADAFDE9-08F4-42D5-8221-0FF401590608}" srcOrd="14" destOrd="0" presId="urn:microsoft.com/office/officeart/2005/8/layout/vList2"/>
    <dgm:cxn modelId="{6727AD1B-737A-47C2-B4CE-5A848C61BA91}" type="presParOf" srcId="{2FEC59BE-950A-46FB-BED7-80DEDD32E30C}" destId="{26088BAF-3B13-4540-8839-C8E3372F8EA8}" srcOrd="15" destOrd="0" presId="urn:microsoft.com/office/officeart/2005/8/layout/vList2"/>
    <dgm:cxn modelId="{8ACBECDA-BA87-4AC9-9619-314865F38C5F}" type="presParOf" srcId="{2FEC59BE-950A-46FB-BED7-80DEDD32E30C}" destId="{A119980D-B530-4301-B57A-2AE2524B91B0}" srcOrd="16" destOrd="0" presId="urn:microsoft.com/office/officeart/2005/8/layout/vList2"/>
    <dgm:cxn modelId="{81E7A7F5-2970-418F-B03E-D75AC3A863D4}" type="presParOf" srcId="{2FEC59BE-950A-46FB-BED7-80DEDD32E30C}" destId="{56939DD3-1914-4605-A826-5EBAE8006C54}" srcOrd="17" destOrd="0" presId="urn:microsoft.com/office/officeart/2005/8/layout/vList2"/>
    <dgm:cxn modelId="{926FB817-FA17-4284-83DC-0CFF6B586BBA}" type="presParOf" srcId="{2FEC59BE-950A-46FB-BED7-80DEDD32E30C}" destId="{99E4AD36-0BF4-47CD-9C3E-739437A21A00}" srcOrd="18" destOrd="0" presId="urn:microsoft.com/office/officeart/2005/8/layout/vList2"/>
    <dgm:cxn modelId="{2D86BC67-2603-4EB6-B707-F329EBD0288C}" type="presParOf" srcId="{2FEC59BE-950A-46FB-BED7-80DEDD32E30C}" destId="{2BAC2355-65C6-4862-A873-2AE68A4FDD01}" srcOrd="19" destOrd="0" presId="urn:microsoft.com/office/officeart/2005/8/layout/vList2"/>
    <dgm:cxn modelId="{7854B2E0-F364-4DB3-9498-8412BD245C7D}" type="presParOf" srcId="{2FEC59BE-950A-46FB-BED7-80DEDD32E30C}" destId="{6A995234-451C-4F94-B628-67C13F43A674}" srcOrd="20" destOrd="0" presId="urn:microsoft.com/office/officeart/2005/8/layout/vList2"/>
    <dgm:cxn modelId="{EE7278D0-51CD-436D-8F8F-D18F6087D7D4}" type="presParOf" srcId="{2FEC59BE-950A-46FB-BED7-80DEDD32E30C}" destId="{185B8AFF-299D-462E-9CAF-7BB2D4D3416B}" srcOrd="21" destOrd="0" presId="urn:microsoft.com/office/officeart/2005/8/layout/vList2"/>
    <dgm:cxn modelId="{55572581-2B11-49CD-A0B0-B852F500A533}" type="presParOf" srcId="{2FEC59BE-950A-46FB-BED7-80DEDD32E30C}" destId="{AAC1D3EA-63A6-4A5A-B522-680C7ED8E2AD}" srcOrd="22" destOrd="0" presId="urn:microsoft.com/office/officeart/2005/8/layout/vList2"/>
    <dgm:cxn modelId="{3E982B27-0E47-418A-B24E-C717C60FE2C8}" type="presParOf" srcId="{2FEC59BE-950A-46FB-BED7-80DEDD32E30C}" destId="{547259D3-A8C9-46B8-AEB6-CB1C64A26AC3}" srcOrd="23" destOrd="0" presId="urn:microsoft.com/office/officeart/2005/8/layout/vList2"/>
    <dgm:cxn modelId="{465DFEB6-DD86-47D6-AFD0-2CD25024BE1D}" type="presParOf" srcId="{2FEC59BE-950A-46FB-BED7-80DEDD32E30C}" destId="{F2ED79A6-E28C-467E-A242-32A837AEBB3F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9760E2-4A8A-4430-8E5E-8850712807F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4D857C-C4B0-4470-9D36-CD1AAC57A577}">
      <dgm:prSet/>
      <dgm:spPr/>
      <dgm:t>
        <a:bodyPr/>
        <a:lstStyle/>
        <a:p>
          <a:r>
            <a:rPr lang="it-IT"/>
            <a:t>Piani Sanitari «completi» (comprensivi, cioè, di una significativa lista di interventi chirurgici, di prestazioni di diagnostica ad alta specializzazione, di un articolato pacchetto maternità, prestazioni odontoiatriche, etc.)</a:t>
          </a:r>
          <a:endParaRPr lang="en-US"/>
        </a:p>
      </dgm:t>
    </dgm:pt>
    <dgm:pt modelId="{1388D59F-4BDD-40A1-B2D5-C5AD82E2AF9F}" type="parTrans" cxnId="{C8C2C115-CB3E-490A-897A-04ED95295A87}">
      <dgm:prSet/>
      <dgm:spPr/>
      <dgm:t>
        <a:bodyPr/>
        <a:lstStyle/>
        <a:p>
          <a:endParaRPr lang="en-US"/>
        </a:p>
      </dgm:t>
    </dgm:pt>
    <dgm:pt modelId="{8078C9C0-DF3F-483A-9F34-926E2B32DA79}" type="sibTrans" cxnId="{C8C2C115-CB3E-490A-897A-04ED95295A87}">
      <dgm:prSet/>
      <dgm:spPr/>
      <dgm:t>
        <a:bodyPr/>
        <a:lstStyle/>
        <a:p>
          <a:endParaRPr lang="en-US"/>
        </a:p>
      </dgm:t>
    </dgm:pt>
    <dgm:pt modelId="{2C97C961-4C7A-4053-9943-554BFEA9476C}">
      <dgm:prSet/>
      <dgm:spPr/>
      <dgm:t>
        <a:bodyPr/>
        <a:lstStyle/>
        <a:p>
          <a:r>
            <a:rPr lang="it-IT"/>
            <a:t>Interfaccia diretta con la tecnostruttura della Mutua per la risoluzione di questioni amministrative, sia tramite telefono che tramite apposita chat box</a:t>
          </a:r>
          <a:endParaRPr lang="en-US"/>
        </a:p>
      </dgm:t>
    </dgm:pt>
    <dgm:pt modelId="{DF18C976-6C4B-48B7-8D4E-DBDA07277539}" type="parTrans" cxnId="{053229F0-8628-4CA2-B49D-DE8AE498E1E8}">
      <dgm:prSet/>
      <dgm:spPr/>
      <dgm:t>
        <a:bodyPr/>
        <a:lstStyle/>
        <a:p>
          <a:endParaRPr lang="en-US"/>
        </a:p>
      </dgm:t>
    </dgm:pt>
    <dgm:pt modelId="{9D4901D3-DFD5-4739-9C1E-B3472C2F95B2}" type="sibTrans" cxnId="{053229F0-8628-4CA2-B49D-DE8AE498E1E8}">
      <dgm:prSet/>
      <dgm:spPr/>
      <dgm:t>
        <a:bodyPr/>
        <a:lstStyle/>
        <a:p>
          <a:endParaRPr lang="en-US"/>
        </a:p>
      </dgm:t>
    </dgm:pt>
    <dgm:pt modelId="{A500CC50-E337-4ADA-8094-CE33F660C1EC}">
      <dgm:prSet/>
      <dgm:spPr/>
      <dgm:t>
        <a:bodyPr/>
        <a:lstStyle/>
        <a:p>
          <a:r>
            <a:rPr lang="it-IT"/>
            <a:t>Semplicità dei meccanismi di accesso al Piano consentita dall’automatismo tra la titolarità della tessera al sistema Confesercenti e l’inclusione nella base associativa di Hygeia</a:t>
          </a:r>
          <a:endParaRPr lang="en-US"/>
        </a:p>
      </dgm:t>
    </dgm:pt>
    <dgm:pt modelId="{FF137F32-F84D-46EE-B1F7-A43DD6B6FFEC}" type="parTrans" cxnId="{6D70CFFD-28B9-43DC-AD23-A179D0740326}">
      <dgm:prSet/>
      <dgm:spPr/>
      <dgm:t>
        <a:bodyPr/>
        <a:lstStyle/>
        <a:p>
          <a:endParaRPr lang="en-US"/>
        </a:p>
      </dgm:t>
    </dgm:pt>
    <dgm:pt modelId="{7038F60C-18B0-4B8A-9113-91D3B573E25E}" type="sibTrans" cxnId="{6D70CFFD-28B9-43DC-AD23-A179D0740326}">
      <dgm:prSet/>
      <dgm:spPr/>
      <dgm:t>
        <a:bodyPr/>
        <a:lstStyle/>
        <a:p>
          <a:endParaRPr lang="en-US"/>
        </a:p>
      </dgm:t>
    </dgm:pt>
    <dgm:pt modelId="{8F4B3E14-3158-431E-AA62-AC435A7D2A91}">
      <dgm:prSet/>
      <dgm:spPr/>
      <dgm:t>
        <a:bodyPr/>
        <a:lstStyle/>
        <a:p>
          <a:r>
            <a:rPr lang="it-IT"/>
            <a:t>Trasparenza delle decisioni (pubblicazione dei Verbali di Assemblea sul sito)</a:t>
          </a:r>
          <a:endParaRPr lang="en-US"/>
        </a:p>
      </dgm:t>
    </dgm:pt>
    <dgm:pt modelId="{7416E5F9-562D-4DFC-99B7-B780FAFC6F41}" type="parTrans" cxnId="{9F88FF18-43AE-46B4-B91F-3191B0C003BE}">
      <dgm:prSet/>
      <dgm:spPr/>
      <dgm:t>
        <a:bodyPr/>
        <a:lstStyle/>
        <a:p>
          <a:endParaRPr lang="en-US"/>
        </a:p>
      </dgm:t>
    </dgm:pt>
    <dgm:pt modelId="{B9EFD503-36BF-4546-97E7-9FB0432D630F}" type="sibTrans" cxnId="{9F88FF18-43AE-46B4-B91F-3191B0C003BE}">
      <dgm:prSet/>
      <dgm:spPr/>
      <dgm:t>
        <a:bodyPr/>
        <a:lstStyle/>
        <a:p>
          <a:endParaRPr lang="en-US"/>
        </a:p>
      </dgm:t>
    </dgm:pt>
    <dgm:pt modelId="{33ED3648-B7FE-43CD-A922-5823EB225FFA}">
      <dgm:prSet/>
      <dgm:spPr/>
      <dgm:t>
        <a:bodyPr/>
        <a:lstStyle/>
        <a:p>
          <a:r>
            <a:rPr lang="it-IT"/>
            <a:t>Modernizzazione dello Statuto</a:t>
          </a:r>
          <a:endParaRPr lang="en-US"/>
        </a:p>
      </dgm:t>
    </dgm:pt>
    <dgm:pt modelId="{BDEDD6AA-2B03-414A-8FD4-839785E87035}" type="parTrans" cxnId="{78DB27AE-EB18-4D92-B7F8-7FB5963814C8}">
      <dgm:prSet/>
      <dgm:spPr/>
      <dgm:t>
        <a:bodyPr/>
        <a:lstStyle/>
        <a:p>
          <a:endParaRPr lang="en-US"/>
        </a:p>
      </dgm:t>
    </dgm:pt>
    <dgm:pt modelId="{B979555A-BD05-4547-BB4B-7C396681DD5B}" type="sibTrans" cxnId="{78DB27AE-EB18-4D92-B7F8-7FB5963814C8}">
      <dgm:prSet/>
      <dgm:spPr/>
      <dgm:t>
        <a:bodyPr/>
        <a:lstStyle/>
        <a:p>
          <a:endParaRPr lang="en-US"/>
        </a:p>
      </dgm:t>
    </dgm:pt>
    <dgm:pt modelId="{535CB572-8322-4A3D-BCF7-7554957964CE}">
      <dgm:prSet/>
      <dgm:spPr/>
      <dgm:t>
        <a:bodyPr/>
        <a:lstStyle/>
        <a:p>
          <a:r>
            <a:rPr lang="it-IT"/>
            <a:t>Digitalizzazione dei processi</a:t>
          </a:r>
          <a:endParaRPr lang="en-US"/>
        </a:p>
      </dgm:t>
    </dgm:pt>
    <dgm:pt modelId="{53DF1989-83ED-4673-B2A0-22D4A818C45B}" type="parTrans" cxnId="{D68DD58C-6C09-4EF4-9247-B83A097B906F}">
      <dgm:prSet/>
      <dgm:spPr/>
      <dgm:t>
        <a:bodyPr/>
        <a:lstStyle/>
        <a:p>
          <a:endParaRPr lang="en-US"/>
        </a:p>
      </dgm:t>
    </dgm:pt>
    <dgm:pt modelId="{FE6D0A28-A739-4CFA-8A88-4512D7DE5E57}" type="sibTrans" cxnId="{D68DD58C-6C09-4EF4-9247-B83A097B906F}">
      <dgm:prSet/>
      <dgm:spPr/>
      <dgm:t>
        <a:bodyPr/>
        <a:lstStyle/>
        <a:p>
          <a:endParaRPr lang="en-US"/>
        </a:p>
      </dgm:t>
    </dgm:pt>
    <dgm:pt modelId="{DF210BF1-0BAA-43D6-972A-F3B462782F8A}" type="pres">
      <dgm:prSet presAssocID="{579760E2-4A8A-4430-8E5E-8850712807FA}" presName="diagram" presStyleCnt="0">
        <dgm:presLayoutVars>
          <dgm:dir/>
          <dgm:resizeHandles val="exact"/>
        </dgm:presLayoutVars>
      </dgm:prSet>
      <dgm:spPr/>
    </dgm:pt>
    <dgm:pt modelId="{D7D02BF0-97AF-47E9-8098-17DCE2F49C07}" type="pres">
      <dgm:prSet presAssocID="{B14D857C-C4B0-4470-9D36-CD1AAC57A577}" presName="node" presStyleLbl="node1" presStyleIdx="0" presStyleCnt="6">
        <dgm:presLayoutVars>
          <dgm:bulletEnabled val="1"/>
        </dgm:presLayoutVars>
      </dgm:prSet>
      <dgm:spPr/>
    </dgm:pt>
    <dgm:pt modelId="{E0173186-93B3-4BDB-9EEB-5662C405C0F9}" type="pres">
      <dgm:prSet presAssocID="{8078C9C0-DF3F-483A-9F34-926E2B32DA79}" presName="sibTrans" presStyleCnt="0"/>
      <dgm:spPr/>
    </dgm:pt>
    <dgm:pt modelId="{CFC8FEC1-19E9-434A-A39F-17C622239C6B}" type="pres">
      <dgm:prSet presAssocID="{2C97C961-4C7A-4053-9943-554BFEA9476C}" presName="node" presStyleLbl="node1" presStyleIdx="1" presStyleCnt="6">
        <dgm:presLayoutVars>
          <dgm:bulletEnabled val="1"/>
        </dgm:presLayoutVars>
      </dgm:prSet>
      <dgm:spPr/>
    </dgm:pt>
    <dgm:pt modelId="{70DF9CEA-E089-45F6-8C70-03FF43149CF6}" type="pres">
      <dgm:prSet presAssocID="{9D4901D3-DFD5-4739-9C1E-B3472C2F95B2}" presName="sibTrans" presStyleCnt="0"/>
      <dgm:spPr/>
    </dgm:pt>
    <dgm:pt modelId="{DB2B2FAF-40DB-4158-A5B9-F19CB5371AE9}" type="pres">
      <dgm:prSet presAssocID="{A500CC50-E337-4ADA-8094-CE33F660C1EC}" presName="node" presStyleLbl="node1" presStyleIdx="2" presStyleCnt="6">
        <dgm:presLayoutVars>
          <dgm:bulletEnabled val="1"/>
        </dgm:presLayoutVars>
      </dgm:prSet>
      <dgm:spPr/>
    </dgm:pt>
    <dgm:pt modelId="{55A48C00-4627-4327-833F-8DD1ACBAE56C}" type="pres">
      <dgm:prSet presAssocID="{7038F60C-18B0-4B8A-9113-91D3B573E25E}" presName="sibTrans" presStyleCnt="0"/>
      <dgm:spPr/>
    </dgm:pt>
    <dgm:pt modelId="{9F402672-C109-496B-8C36-B8CCEFCC46FD}" type="pres">
      <dgm:prSet presAssocID="{8F4B3E14-3158-431E-AA62-AC435A7D2A91}" presName="node" presStyleLbl="node1" presStyleIdx="3" presStyleCnt="6">
        <dgm:presLayoutVars>
          <dgm:bulletEnabled val="1"/>
        </dgm:presLayoutVars>
      </dgm:prSet>
      <dgm:spPr/>
    </dgm:pt>
    <dgm:pt modelId="{AF8CDD14-0D29-41A7-8DD7-CEC18E80EB82}" type="pres">
      <dgm:prSet presAssocID="{B9EFD503-36BF-4546-97E7-9FB0432D630F}" presName="sibTrans" presStyleCnt="0"/>
      <dgm:spPr/>
    </dgm:pt>
    <dgm:pt modelId="{2EC8AED1-A6A2-4AEA-B981-B7EB1D5738F8}" type="pres">
      <dgm:prSet presAssocID="{33ED3648-B7FE-43CD-A922-5823EB225FFA}" presName="node" presStyleLbl="node1" presStyleIdx="4" presStyleCnt="6">
        <dgm:presLayoutVars>
          <dgm:bulletEnabled val="1"/>
        </dgm:presLayoutVars>
      </dgm:prSet>
      <dgm:spPr/>
    </dgm:pt>
    <dgm:pt modelId="{E693900C-63CF-4F08-9A4E-EEDB7797DA58}" type="pres">
      <dgm:prSet presAssocID="{B979555A-BD05-4547-BB4B-7C396681DD5B}" presName="sibTrans" presStyleCnt="0"/>
      <dgm:spPr/>
    </dgm:pt>
    <dgm:pt modelId="{6F2534B6-EE20-41E7-B0D5-69443B67DD38}" type="pres">
      <dgm:prSet presAssocID="{535CB572-8322-4A3D-BCF7-7554957964CE}" presName="node" presStyleLbl="node1" presStyleIdx="5" presStyleCnt="6">
        <dgm:presLayoutVars>
          <dgm:bulletEnabled val="1"/>
        </dgm:presLayoutVars>
      </dgm:prSet>
      <dgm:spPr/>
    </dgm:pt>
  </dgm:ptLst>
  <dgm:cxnLst>
    <dgm:cxn modelId="{05E50901-800D-4AEC-9791-F6875F46D8D8}" type="presOf" srcId="{A500CC50-E337-4ADA-8094-CE33F660C1EC}" destId="{DB2B2FAF-40DB-4158-A5B9-F19CB5371AE9}" srcOrd="0" destOrd="0" presId="urn:microsoft.com/office/officeart/2005/8/layout/default"/>
    <dgm:cxn modelId="{C8C2C115-CB3E-490A-897A-04ED95295A87}" srcId="{579760E2-4A8A-4430-8E5E-8850712807FA}" destId="{B14D857C-C4B0-4470-9D36-CD1AAC57A577}" srcOrd="0" destOrd="0" parTransId="{1388D59F-4BDD-40A1-B2D5-C5AD82E2AF9F}" sibTransId="{8078C9C0-DF3F-483A-9F34-926E2B32DA79}"/>
    <dgm:cxn modelId="{9F88FF18-43AE-46B4-B91F-3191B0C003BE}" srcId="{579760E2-4A8A-4430-8E5E-8850712807FA}" destId="{8F4B3E14-3158-431E-AA62-AC435A7D2A91}" srcOrd="3" destOrd="0" parTransId="{7416E5F9-562D-4DFC-99B7-B780FAFC6F41}" sibTransId="{B9EFD503-36BF-4546-97E7-9FB0432D630F}"/>
    <dgm:cxn modelId="{E0321623-D825-453F-AF2A-9BFB08D1E408}" type="presOf" srcId="{579760E2-4A8A-4430-8E5E-8850712807FA}" destId="{DF210BF1-0BAA-43D6-972A-F3B462782F8A}" srcOrd="0" destOrd="0" presId="urn:microsoft.com/office/officeart/2005/8/layout/default"/>
    <dgm:cxn modelId="{FB44186D-FC15-44DE-936B-317CA0F92CCE}" type="presOf" srcId="{B14D857C-C4B0-4470-9D36-CD1AAC57A577}" destId="{D7D02BF0-97AF-47E9-8098-17DCE2F49C07}" srcOrd="0" destOrd="0" presId="urn:microsoft.com/office/officeart/2005/8/layout/default"/>
    <dgm:cxn modelId="{227F0778-D21F-4ABE-9895-54494047732C}" type="presOf" srcId="{535CB572-8322-4A3D-BCF7-7554957964CE}" destId="{6F2534B6-EE20-41E7-B0D5-69443B67DD38}" srcOrd="0" destOrd="0" presId="urn:microsoft.com/office/officeart/2005/8/layout/default"/>
    <dgm:cxn modelId="{D68DD58C-6C09-4EF4-9247-B83A097B906F}" srcId="{579760E2-4A8A-4430-8E5E-8850712807FA}" destId="{535CB572-8322-4A3D-BCF7-7554957964CE}" srcOrd="5" destOrd="0" parTransId="{53DF1989-83ED-4673-B2A0-22D4A818C45B}" sibTransId="{FE6D0A28-A739-4CFA-8A88-4512D7DE5E57}"/>
    <dgm:cxn modelId="{D3143B93-5FFB-4C88-8ED7-0B3096388CE1}" type="presOf" srcId="{33ED3648-B7FE-43CD-A922-5823EB225FFA}" destId="{2EC8AED1-A6A2-4AEA-B981-B7EB1D5738F8}" srcOrd="0" destOrd="0" presId="urn:microsoft.com/office/officeart/2005/8/layout/default"/>
    <dgm:cxn modelId="{78DB27AE-EB18-4D92-B7F8-7FB5963814C8}" srcId="{579760E2-4A8A-4430-8E5E-8850712807FA}" destId="{33ED3648-B7FE-43CD-A922-5823EB225FFA}" srcOrd="4" destOrd="0" parTransId="{BDEDD6AA-2B03-414A-8FD4-839785E87035}" sibTransId="{B979555A-BD05-4547-BB4B-7C396681DD5B}"/>
    <dgm:cxn modelId="{DBC99BDC-7FA4-4DB4-8074-C30AE3F6F642}" type="presOf" srcId="{8F4B3E14-3158-431E-AA62-AC435A7D2A91}" destId="{9F402672-C109-496B-8C36-B8CCEFCC46FD}" srcOrd="0" destOrd="0" presId="urn:microsoft.com/office/officeart/2005/8/layout/default"/>
    <dgm:cxn modelId="{053229F0-8628-4CA2-B49D-DE8AE498E1E8}" srcId="{579760E2-4A8A-4430-8E5E-8850712807FA}" destId="{2C97C961-4C7A-4053-9943-554BFEA9476C}" srcOrd="1" destOrd="0" parTransId="{DF18C976-6C4B-48B7-8D4E-DBDA07277539}" sibTransId="{9D4901D3-DFD5-4739-9C1E-B3472C2F95B2}"/>
    <dgm:cxn modelId="{41AE51F9-DEDD-4487-A836-B97B4759BCD5}" type="presOf" srcId="{2C97C961-4C7A-4053-9943-554BFEA9476C}" destId="{CFC8FEC1-19E9-434A-A39F-17C622239C6B}" srcOrd="0" destOrd="0" presId="urn:microsoft.com/office/officeart/2005/8/layout/default"/>
    <dgm:cxn modelId="{6D70CFFD-28B9-43DC-AD23-A179D0740326}" srcId="{579760E2-4A8A-4430-8E5E-8850712807FA}" destId="{A500CC50-E337-4ADA-8094-CE33F660C1EC}" srcOrd="2" destOrd="0" parTransId="{FF137F32-F84D-46EE-B1F7-A43DD6B6FFEC}" sibTransId="{7038F60C-18B0-4B8A-9113-91D3B573E25E}"/>
    <dgm:cxn modelId="{FBBAB03C-CBCD-46AE-A784-4D03FAAF03A4}" type="presParOf" srcId="{DF210BF1-0BAA-43D6-972A-F3B462782F8A}" destId="{D7D02BF0-97AF-47E9-8098-17DCE2F49C07}" srcOrd="0" destOrd="0" presId="urn:microsoft.com/office/officeart/2005/8/layout/default"/>
    <dgm:cxn modelId="{D611EAD8-C50E-4A6D-81B1-5006917DB293}" type="presParOf" srcId="{DF210BF1-0BAA-43D6-972A-F3B462782F8A}" destId="{E0173186-93B3-4BDB-9EEB-5662C405C0F9}" srcOrd="1" destOrd="0" presId="urn:microsoft.com/office/officeart/2005/8/layout/default"/>
    <dgm:cxn modelId="{79578147-FF30-4E2A-915A-54928A8EC496}" type="presParOf" srcId="{DF210BF1-0BAA-43D6-972A-F3B462782F8A}" destId="{CFC8FEC1-19E9-434A-A39F-17C622239C6B}" srcOrd="2" destOrd="0" presId="urn:microsoft.com/office/officeart/2005/8/layout/default"/>
    <dgm:cxn modelId="{1C69125B-5559-4C2A-B1ED-86F71E1DA57F}" type="presParOf" srcId="{DF210BF1-0BAA-43D6-972A-F3B462782F8A}" destId="{70DF9CEA-E089-45F6-8C70-03FF43149CF6}" srcOrd="3" destOrd="0" presId="urn:microsoft.com/office/officeart/2005/8/layout/default"/>
    <dgm:cxn modelId="{E38C89C3-5BD9-435C-BE00-76C589D18613}" type="presParOf" srcId="{DF210BF1-0BAA-43D6-972A-F3B462782F8A}" destId="{DB2B2FAF-40DB-4158-A5B9-F19CB5371AE9}" srcOrd="4" destOrd="0" presId="urn:microsoft.com/office/officeart/2005/8/layout/default"/>
    <dgm:cxn modelId="{25153A1A-9D98-42E7-AD74-83BD6C7DCB2B}" type="presParOf" srcId="{DF210BF1-0BAA-43D6-972A-F3B462782F8A}" destId="{55A48C00-4627-4327-833F-8DD1ACBAE56C}" srcOrd="5" destOrd="0" presId="urn:microsoft.com/office/officeart/2005/8/layout/default"/>
    <dgm:cxn modelId="{97467DAF-AB8C-410E-96C5-2BFF4392C677}" type="presParOf" srcId="{DF210BF1-0BAA-43D6-972A-F3B462782F8A}" destId="{9F402672-C109-496B-8C36-B8CCEFCC46FD}" srcOrd="6" destOrd="0" presId="urn:microsoft.com/office/officeart/2005/8/layout/default"/>
    <dgm:cxn modelId="{98276980-4305-4C64-879A-DFAF37E35FB3}" type="presParOf" srcId="{DF210BF1-0BAA-43D6-972A-F3B462782F8A}" destId="{AF8CDD14-0D29-41A7-8DD7-CEC18E80EB82}" srcOrd="7" destOrd="0" presId="urn:microsoft.com/office/officeart/2005/8/layout/default"/>
    <dgm:cxn modelId="{0501FEE2-A572-4EF2-B5BA-470AAD431437}" type="presParOf" srcId="{DF210BF1-0BAA-43D6-972A-F3B462782F8A}" destId="{2EC8AED1-A6A2-4AEA-B981-B7EB1D5738F8}" srcOrd="8" destOrd="0" presId="urn:microsoft.com/office/officeart/2005/8/layout/default"/>
    <dgm:cxn modelId="{F19B05A8-98BC-43F4-A58B-87B9E060D437}" type="presParOf" srcId="{DF210BF1-0BAA-43D6-972A-F3B462782F8A}" destId="{E693900C-63CF-4F08-9A4E-EEDB7797DA58}" srcOrd="9" destOrd="0" presId="urn:microsoft.com/office/officeart/2005/8/layout/default"/>
    <dgm:cxn modelId="{711C85A7-8097-4F29-9D21-73D417482324}" type="presParOf" srcId="{DF210BF1-0BAA-43D6-972A-F3B462782F8A}" destId="{6F2534B6-EE20-41E7-B0D5-69443B67DD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7220D-5349-486E-A632-B795A8011089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</a:t>
          </a:r>
          <a:r>
            <a:rPr lang="it-IT" sz="1900" b="0" i="0" kern="1200" dirty="0"/>
            <a:t>rogare, anche in mutualità mediata, servizi sanitari complementari ed aggiuntivi</a:t>
          </a:r>
          <a:endParaRPr lang="en-US" sz="1900" kern="1200" dirty="0"/>
        </a:p>
      </dsp:txBody>
      <dsp:txXfrm>
        <a:off x="402550" y="1992"/>
        <a:ext cx="3034531" cy="1820718"/>
      </dsp:txXfrm>
    </dsp:sp>
    <dsp:sp modelId="{03B6594D-B669-4E6E-B337-87A925288E51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Svolgere e supportare ulteriori iniziative di carattere educativo e culturale, a favore dei propri soci, nel rispetto del principio di mutualità</a:t>
          </a:r>
          <a:endParaRPr lang="en-US" sz="1900" kern="1200"/>
        </a:p>
      </dsp:txBody>
      <dsp:txXfrm>
        <a:off x="3740534" y="1992"/>
        <a:ext cx="3034531" cy="1820718"/>
      </dsp:txXfrm>
    </dsp:sp>
    <dsp:sp modelId="{DE6D2F24-4E9F-45D9-A555-9424ECC5E7A1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/>
            <a:t>Sviluppare progetti di welfare aziendale</a:t>
          </a:r>
          <a:endParaRPr lang="en-US" sz="1900" kern="1200"/>
        </a:p>
      </dsp:txBody>
      <dsp:txXfrm>
        <a:off x="7078518" y="1992"/>
        <a:ext cx="3034531" cy="1820718"/>
      </dsp:txXfrm>
    </dsp:sp>
    <dsp:sp modelId="{74A47659-9EE7-4BF8-9691-5E8EAE99F602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Erogazioni liberali per borse di studio, acquisto libri, premi tesi di laurea</a:t>
          </a:r>
          <a:endParaRPr lang="en-US" sz="1900" kern="1200" dirty="0"/>
        </a:p>
      </dsp:txBody>
      <dsp:txXfrm>
        <a:off x="3740534" y="2126164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E264-EE33-476C-8C5E-6854EA1F358D}">
      <dsp:nvSpPr>
        <dsp:cNvPr id="0" name=""/>
        <dsp:cNvSpPr/>
      </dsp:nvSpPr>
      <dsp:spPr>
        <a:xfrm>
          <a:off x="9848" y="2729143"/>
          <a:ext cx="1233435" cy="1465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Strutture sanitarie convenzionate</a:t>
          </a:r>
        </a:p>
      </dsp:txBody>
      <dsp:txXfrm>
        <a:off x="45974" y="2765269"/>
        <a:ext cx="1161183" cy="1392774"/>
      </dsp:txXfrm>
    </dsp:sp>
    <dsp:sp modelId="{36245329-B01A-4D27-A351-A60811D301EA}">
      <dsp:nvSpPr>
        <dsp:cNvPr id="0" name=""/>
        <dsp:cNvSpPr/>
      </dsp:nvSpPr>
      <dsp:spPr>
        <a:xfrm>
          <a:off x="1399553" y="3267882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1399553" y="3345392"/>
        <a:ext cx="231904" cy="232528"/>
      </dsp:txXfrm>
    </dsp:sp>
    <dsp:sp modelId="{C8194D69-C5A6-4F8E-AD26-964AA208944C}">
      <dsp:nvSpPr>
        <dsp:cNvPr id="0" name=""/>
        <dsp:cNvSpPr/>
      </dsp:nvSpPr>
      <dsp:spPr>
        <a:xfrm>
          <a:off x="1868362" y="2729143"/>
          <a:ext cx="1562695" cy="1465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Pagamento diretto  alle strutture sanitarie convenzionate, salvo eventuali somme a carico dell’assistito</a:t>
          </a:r>
        </a:p>
      </dsp:txBody>
      <dsp:txXfrm>
        <a:off x="1911271" y="2772052"/>
        <a:ext cx="1476877" cy="1379208"/>
      </dsp:txXfrm>
    </dsp:sp>
    <dsp:sp modelId="{ABB3AA76-F7F0-486D-9027-2304405EC0EE}">
      <dsp:nvSpPr>
        <dsp:cNvPr id="0" name=""/>
        <dsp:cNvSpPr/>
      </dsp:nvSpPr>
      <dsp:spPr>
        <a:xfrm>
          <a:off x="3587327" y="3267882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3587327" y="3345392"/>
        <a:ext cx="231904" cy="232528"/>
      </dsp:txXfrm>
    </dsp:sp>
    <dsp:sp modelId="{E9C80A6A-6882-4A80-A3F2-D188803F4245}">
      <dsp:nvSpPr>
        <dsp:cNvPr id="0" name=""/>
        <dsp:cNvSpPr/>
      </dsp:nvSpPr>
      <dsp:spPr>
        <a:xfrm>
          <a:off x="4056135" y="2729143"/>
          <a:ext cx="1562695" cy="1465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Strutture sanitarie non convenzionate</a:t>
          </a:r>
        </a:p>
      </dsp:txBody>
      <dsp:txXfrm>
        <a:off x="4099044" y="2772052"/>
        <a:ext cx="1476877" cy="1379208"/>
      </dsp:txXfrm>
    </dsp:sp>
    <dsp:sp modelId="{FFA161E4-514F-43DE-8B6E-A9873459827D}">
      <dsp:nvSpPr>
        <dsp:cNvPr id="0" name=""/>
        <dsp:cNvSpPr/>
      </dsp:nvSpPr>
      <dsp:spPr>
        <a:xfrm>
          <a:off x="5775100" y="3267882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5775100" y="3345392"/>
        <a:ext cx="231904" cy="232528"/>
      </dsp:txXfrm>
    </dsp:sp>
    <dsp:sp modelId="{32B77F32-0038-4DC1-8C33-D6C428ACD48C}">
      <dsp:nvSpPr>
        <dsp:cNvPr id="0" name=""/>
        <dsp:cNvSpPr/>
      </dsp:nvSpPr>
      <dsp:spPr>
        <a:xfrm>
          <a:off x="6243909" y="2729143"/>
          <a:ext cx="1562695" cy="1465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Successiva richiesta di rimborso online o inviando la documentazione di spesa a </a:t>
          </a:r>
          <a:r>
            <a:rPr lang="it-IT" sz="1300" b="1" kern="1200" dirty="0" err="1"/>
            <a:t>Unisalute</a:t>
          </a:r>
          <a:endParaRPr lang="it-IT" sz="1300" b="1" kern="1200" dirty="0"/>
        </a:p>
      </dsp:txBody>
      <dsp:txXfrm>
        <a:off x="6286818" y="2772052"/>
        <a:ext cx="1476877" cy="1379208"/>
      </dsp:txXfrm>
    </dsp:sp>
    <dsp:sp modelId="{D6B6326A-77A5-4FB1-A890-31BED4B773C9}">
      <dsp:nvSpPr>
        <dsp:cNvPr id="0" name=""/>
        <dsp:cNvSpPr/>
      </dsp:nvSpPr>
      <dsp:spPr>
        <a:xfrm>
          <a:off x="7962873" y="3267882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7962873" y="3345392"/>
        <a:ext cx="231904" cy="232528"/>
      </dsp:txXfrm>
    </dsp:sp>
    <dsp:sp modelId="{9FD500E2-191C-4506-878D-8E8841B953D3}">
      <dsp:nvSpPr>
        <dsp:cNvPr id="0" name=""/>
        <dsp:cNvSpPr/>
      </dsp:nvSpPr>
      <dsp:spPr>
        <a:xfrm>
          <a:off x="8431682" y="2729143"/>
          <a:ext cx="1562695" cy="1465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Prestazioni nel SSN</a:t>
          </a:r>
        </a:p>
      </dsp:txBody>
      <dsp:txXfrm>
        <a:off x="8474591" y="2772052"/>
        <a:ext cx="1476877" cy="1379208"/>
      </dsp:txXfrm>
    </dsp:sp>
    <dsp:sp modelId="{223E28BC-249C-4769-992B-3EC2A61A4707}">
      <dsp:nvSpPr>
        <dsp:cNvPr id="0" name=""/>
        <dsp:cNvSpPr/>
      </dsp:nvSpPr>
      <dsp:spPr>
        <a:xfrm>
          <a:off x="10150647" y="3267882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10150647" y="3345392"/>
        <a:ext cx="231904" cy="232528"/>
      </dsp:txXfrm>
    </dsp:sp>
    <dsp:sp modelId="{84994037-F7FD-4835-9B86-72024712DCDC}">
      <dsp:nvSpPr>
        <dsp:cNvPr id="0" name=""/>
        <dsp:cNvSpPr/>
      </dsp:nvSpPr>
      <dsp:spPr>
        <a:xfrm>
          <a:off x="10619455" y="2729143"/>
          <a:ext cx="1562695" cy="146502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Rimborso ticket o indennità sostitutiva nel caso di ricovero</a:t>
          </a:r>
        </a:p>
      </dsp:txBody>
      <dsp:txXfrm>
        <a:off x="10662364" y="2772052"/>
        <a:ext cx="1476877" cy="1379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A5BB0-A74B-4DC1-8F40-E1D531228197}">
      <dsp:nvSpPr>
        <dsp:cNvPr id="0" name=""/>
        <dsp:cNvSpPr/>
      </dsp:nvSpPr>
      <dsp:spPr>
        <a:xfrm>
          <a:off x="298608" y="3009"/>
          <a:ext cx="2956619" cy="17739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per la ditta individuale, potrà iscriversi il titolare/legale rappresentante</a:t>
          </a:r>
          <a:endParaRPr lang="en-US" sz="1600" kern="1200" dirty="0"/>
        </a:p>
      </dsp:txBody>
      <dsp:txXfrm>
        <a:off x="298608" y="3009"/>
        <a:ext cx="2956619" cy="1773971"/>
      </dsp:txXfrm>
    </dsp:sp>
    <dsp:sp modelId="{0765943E-5F17-4CD0-BAC2-7DAA9CCBBA99}">
      <dsp:nvSpPr>
        <dsp:cNvPr id="0" name=""/>
        <dsp:cNvSpPr/>
      </dsp:nvSpPr>
      <dsp:spPr>
        <a:xfrm>
          <a:off x="3550890" y="3009"/>
          <a:ext cx="2956619" cy="17739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per l’impresa familiare potranno iscriversi il titolare e il coadiuvante, quest’ultimo anche nel caso in cui il titolare non risulti iscritto </a:t>
          </a:r>
          <a:endParaRPr lang="en-US" sz="1600" kern="1200" dirty="0"/>
        </a:p>
      </dsp:txBody>
      <dsp:txXfrm>
        <a:off x="3550890" y="3009"/>
        <a:ext cx="2956619" cy="1773971"/>
      </dsp:txXfrm>
    </dsp:sp>
    <dsp:sp modelId="{9264AA72-2EAC-4A2B-A497-2AD2A8829263}">
      <dsp:nvSpPr>
        <dsp:cNvPr id="0" name=""/>
        <dsp:cNvSpPr/>
      </dsp:nvSpPr>
      <dsp:spPr>
        <a:xfrm>
          <a:off x="6803171" y="3009"/>
          <a:ext cx="2956619" cy="177397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per i soggetti costituiti in forma societaria (società di persone, società di capitali), potrà iscriversi il legale rappresentante, qualora sia contestualmente socio Confesercenti </a:t>
          </a:r>
          <a:endParaRPr lang="en-US" sz="1600" kern="1200" dirty="0"/>
        </a:p>
      </dsp:txBody>
      <dsp:txXfrm>
        <a:off x="6803171" y="3009"/>
        <a:ext cx="2956619" cy="1773971"/>
      </dsp:txXfrm>
    </dsp:sp>
    <dsp:sp modelId="{71AAF622-3F73-4AD2-8A73-E7055065EDF3}">
      <dsp:nvSpPr>
        <dsp:cNvPr id="0" name=""/>
        <dsp:cNvSpPr/>
      </dsp:nvSpPr>
      <dsp:spPr>
        <a:xfrm>
          <a:off x="1924749" y="2072642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 alternativa, potrà iscriversi il socio anagraficamente più giovane, risultante da visura aggiornata</a:t>
          </a:r>
          <a:endParaRPr lang="en-US" sz="1600" kern="1200" dirty="0"/>
        </a:p>
      </dsp:txBody>
      <dsp:txXfrm>
        <a:off x="1924749" y="2072642"/>
        <a:ext cx="2956619" cy="1773971"/>
      </dsp:txXfrm>
    </dsp:sp>
    <dsp:sp modelId="{D707EF93-8DD8-4029-92BF-B7AC4B65C959}">
      <dsp:nvSpPr>
        <dsp:cNvPr id="0" name=""/>
        <dsp:cNvSpPr/>
      </dsp:nvSpPr>
      <dsp:spPr>
        <a:xfrm>
          <a:off x="5177030" y="2072642"/>
          <a:ext cx="2956619" cy="1773971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anche gli altri soci della compagine sociale hanno facoltà d’iscriversi, qualora vengano corrisposti singolarmente i contributi associativi previsti</a:t>
          </a:r>
          <a:endParaRPr lang="en-US" sz="1600" kern="1200" dirty="0"/>
        </a:p>
      </dsp:txBody>
      <dsp:txXfrm>
        <a:off x="5177030" y="2072642"/>
        <a:ext cx="2956619" cy="1773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D677-A896-4969-814C-475A76C3F900}">
      <dsp:nvSpPr>
        <dsp:cNvPr id="0" name=""/>
        <dsp:cNvSpPr/>
      </dsp:nvSpPr>
      <dsp:spPr>
        <a:xfrm rot="10800000">
          <a:off x="0" y="0"/>
          <a:ext cx="3353832" cy="16459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33A37-C18E-4B4C-8689-153B08251FDF}">
      <dsp:nvSpPr>
        <dsp:cNvPr id="0" name=""/>
        <dsp:cNvSpPr/>
      </dsp:nvSpPr>
      <dsp:spPr>
        <a:xfrm>
          <a:off x="0" y="242444"/>
          <a:ext cx="6858000" cy="33579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ricovero in Istituto di cura per grande intervento chirurgico</a:t>
          </a:r>
        </a:p>
      </dsp:txBody>
      <dsp:txXfrm>
        <a:off x="16392" y="258836"/>
        <a:ext cx="6825216" cy="303006"/>
      </dsp:txXfrm>
    </dsp:sp>
    <dsp:sp modelId="{248F1860-B286-4A37-98A2-A8C43E3440D3}">
      <dsp:nvSpPr>
        <dsp:cNvPr id="0" name=""/>
        <dsp:cNvSpPr/>
      </dsp:nvSpPr>
      <dsp:spPr>
        <a:xfrm>
          <a:off x="0" y="618554"/>
          <a:ext cx="6858000" cy="33579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di alta specializzazione</a:t>
          </a:r>
        </a:p>
      </dsp:txBody>
      <dsp:txXfrm>
        <a:off x="16392" y="634946"/>
        <a:ext cx="6825216" cy="303006"/>
      </dsp:txXfrm>
    </dsp:sp>
    <dsp:sp modelId="{F8AEBB7E-0E78-4B09-8921-C28A8A4ABE28}">
      <dsp:nvSpPr>
        <dsp:cNvPr id="0" name=""/>
        <dsp:cNvSpPr/>
      </dsp:nvSpPr>
      <dsp:spPr>
        <a:xfrm>
          <a:off x="0" y="994664"/>
          <a:ext cx="6858000" cy="33579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visite specialistiche</a:t>
          </a:r>
        </a:p>
      </dsp:txBody>
      <dsp:txXfrm>
        <a:off x="16392" y="1011056"/>
        <a:ext cx="6825216" cy="303006"/>
      </dsp:txXfrm>
    </dsp:sp>
    <dsp:sp modelId="{2F4C1A9A-FF4C-4F5E-9897-73ED0C8F43B1}">
      <dsp:nvSpPr>
        <dsp:cNvPr id="0" name=""/>
        <dsp:cNvSpPr/>
      </dsp:nvSpPr>
      <dsp:spPr>
        <a:xfrm>
          <a:off x="0" y="1370774"/>
          <a:ext cx="6858000" cy="335790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ticket per accertamenti diagnostici e pronto soccorso</a:t>
          </a:r>
        </a:p>
      </dsp:txBody>
      <dsp:txXfrm>
        <a:off x="16392" y="1387166"/>
        <a:ext cx="6825216" cy="303006"/>
      </dsp:txXfrm>
    </dsp:sp>
    <dsp:sp modelId="{8B12B9DC-BF3E-465E-99BF-EA97AC68746E}">
      <dsp:nvSpPr>
        <dsp:cNvPr id="0" name=""/>
        <dsp:cNvSpPr/>
      </dsp:nvSpPr>
      <dsp:spPr>
        <a:xfrm>
          <a:off x="0" y="1746884"/>
          <a:ext cx="6858000" cy="335790"/>
        </a:xfrm>
        <a:prstGeom prst="roundRect">
          <a:avLst/>
        </a:prstGeom>
        <a:solidFill>
          <a:schemeClr val="bg1">
            <a:lumMod val="65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pacchetto maternità</a:t>
          </a:r>
        </a:p>
      </dsp:txBody>
      <dsp:txXfrm>
        <a:off x="16392" y="1763276"/>
        <a:ext cx="6825216" cy="303006"/>
      </dsp:txXfrm>
    </dsp:sp>
    <dsp:sp modelId="{0FDCDF38-9C3C-4CBB-AB8A-D6AAF754232B}">
      <dsp:nvSpPr>
        <dsp:cNvPr id="0" name=""/>
        <dsp:cNvSpPr/>
      </dsp:nvSpPr>
      <dsp:spPr>
        <a:xfrm>
          <a:off x="0" y="2122994"/>
          <a:ext cx="6858000" cy="33579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protesi/ausili medici ortopedici</a:t>
          </a:r>
        </a:p>
      </dsp:txBody>
      <dsp:txXfrm>
        <a:off x="16392" y="2139386"/>
        <a:ext cx="6825216" cy="303006"/>
      </dsp:txXfrm>
    </dsp:sp>
    <dsp:sp modelId="{D8EB3893-4F19-4620-84A1-3542933EA2E8}">
      <dsp:nvSpPr>
        <dsp:cNvPr id="0" name=""/>
        <dsp:cNvSpPr/>
      </dsp:nvSpPr>
      <dsp:spPr>
        <a:xfrm>
          <a:off x="0" y="2499104"/>
          <a:ext cx="6858000" cy="335790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trattamenti fisioterapici riabilitativi a seguito di infortunio o di una patologia in elenco</a:t>
          </a:r>
        </a:p>
      </dsp:txBody>
      <dsp:txXfrm>
        <a:off x="16392" y="2515496"/>
        <a:ext cx="6825216" cy="303006"/>
      </dsp:txXfrm>
    </dsp:sp>
    <dsp:sp modelId="{2ADAFDE9-08F4-42D5-8221-0FF401590608}">
      <dsp:nvSpPr>
        <dsp:cNvPr id="0" name=""/>
        <dsp:cNvSpPr/>
      </dsp:nvSpPr>
      <dsp:spPr>
        <a:xfrm>
          <a:off x="0" y="2875214"/>
          <a:ext cx="6858000" cy="33579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odontoiatriche particolari</a:t>
          </a:r>
        </a:p>
      </dsp:txBody>
      <dsp:txXfrm>
        <a:off x="16392" y="2891606"/>
        <a:ext cx="6825216" cy="303006"/>
      </dsp:txXfrm>
    </dsp:sp>
    <dsp:sp modelId="{A119980D-B530-4301-B57A-2AE2524B91B0}">
      <dsp:nvSpPr>
        <dsp:cNvPr id="0" name=""/>
        <dsp:cNvSpPr/>
      </dsp:nvSpPr>
      <dsp:spPr>
        <a:xfrm>
          <a:off x="0" y="3964388"/>
          <a:ext cx="6858000" cy="33579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sindrome metabolica</a:t>
          </a:r>
        </a:p>
      </dsp:txBody>
      <dsp:txXfrm>
        <a:off x="16392" y="3980780"/>
        <a:ext cx="6825216" cy="303006"/>
      </dsp:txXfrm>
    </dsp:sp>
    <dsp:sp modelId="{99E4AD36-0BF4-47CD-9C3E-739437A21A00}">
      <dsp:nvSpPr>
        <dsp:cNvPr id="0" name=""/>
        <dsp:cNvSpPr/>
      </dsp:nvSpPr>
      <dsp:spPr>
        <a:xfrm>
          <a:off x="0" y="4657754"/>
          <a:ext cx="6858000" cy="33579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servizi di consulenza</a:t>
          </a:r>
        </a:p>
      </dsp:txBody>
      <dsp:txXfrm>
        <a:off x="16392" y="4674146"/>
        <a:ext cx="6825216" cy="303006"/>
      </dsp:txXfrm>
    </dsp:sp>
    <dsp:sp modelId="{6A995234-451C-4F94-B628-67C13F43A674}">
      <dsp:nvSpPr>
        <dsp:cNvPr id="0" name=""/>
        <dsp:cNvSpPr/>
      </dsp:nvSpPr>
      <dsp:spPr>
        <a:xfrm>
          <a:off x="0" y="3234353"/>
          <a:ext cx="6858000" cy="3357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di implantologia</a:t>
          </a:r>
        </a:p>
      </dsp:txBody>
      <dsp:txXfrm>
        <a:off x="16392" y="3250745"/>
        <a:ext cx="6825216" cy="303006"/>
      </dsp:txXfrm>
    </dsp:sp>
    <dsp:sp modelId="{AAC1D3EA-63A6-4A5A-B522-680C7ED8E2AD}">
      <dsp:nvSpPr>
        <dsp:cNvPr id="0" name=""/>
        <dsp:cNvSpPr/>
      </dsp:nvSpPr>
      <dsp:spPr>
        <a:xfrm>
          <a:off x="0" y="3607866"/>
          <a:ext cx="6858000" cy="3357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avulsione denti</a:t>
          </a:r>
        </a:p>
      </dsp:txBody>
      <dsp:txXfrm>
        <a:off x="16392" y="3624258"/>
        <a:ext cx="6825216" cy="303006"/>
      </dsp:txXfrm>
    </dsp:sp>
    <dsp:sp modelId="{F2ED79A6-E28C-467E-A242-32A837AEBB3F}">
      <dsp:nvSpPr>
        <dsp:cNvPr id="0" name=""/>
        <dsp:cNvSpPr/>
      </dsp:nvSpPr>
      <dsp:spPr>
        <a:xfrm>
          <a:off x="0" y="4302757"/>
          <a:ext cx="6858000" cy="3357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− prestazioni diagnostiche particolari</a:t>
          </a:r>
        </a:p>
      </dsp:txBody>
      <dsp:txXfrm>
        <a:off x="16392" y="4319149"/>
        <a:ext cx="6825216" cy="303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02BF0-97AF-47E9-8098-17DCE2F49C07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Piani Sanitari «completi» (comprensivi, cioè, di una significativa lista di interventi chirurgici, di prestazioni di diagnostica ad alta specializzazione, di un articolato pacchetto maternità, prestazioni odontoiatriche, etc.)</a:t>
          </a:r>
          <a:endParaRPr lang="en-US" sz="1400" kern="1200"/>
        </a:p>
      </dsp:txBody>
      <dsp:txXfrm>
        <a:off x="930572" y="3032"/>
        <a:ext cx="2833338" cy="1700003"/>
      </dsp:txXfrm>
    </dsp:sp>
    <dsp:sp modelId="{CFC8FEC1-19E9-434A-A39F-17C622239C6B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Interfaccia diretta con la tecnostruttura della Mutua per la risoluzione di questioni amministrative, sia tramite telefono che tramite apposita chat box</a:t>
          </a:r>
          <a:endParaRPr lang="en-US" sz="1400" kern="1200"/>
        </a:p>
      </dsp:txBody>
      <dsp:txXfrm>
        <a:off x="4047245" y="3032"/>
        <a:ext cx="2833338" cy="1700003"/>
      </dsp:txXfrm>
    </dsp:sp>
    <dsp:sp modelId="{DB2B2FAF-40DB-4158-A5B9-F19CB5371AE9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Semplicità dei meccanismi di accesso al Piano consentita dall’automatismo tra la titolarità della tessera al sistema Confesercenti e l’inclusione nella base associativa di Hygeia</a:t>
          </a:r>
          <a:endParaRPr lang="en-US" sz="1400" kern="1200"/>
        </a:p>
      </dsp:txBody>
      <dsp:txXfrm>
        <a:off x="7163917" y="3032"/>
        <a:ext cx="2833338" cy="1700003"/>
      </dsp:txXfrm>
    </dsp:sp>
    <dsp:sp modelId="{9F402672-C109-496B-8C36-B8CCEFCC46FD}">
      <dsp:nvSpPr>
        <dsp:cNvPr id="0" name=""/>
        <dsp:cNvSpPr/>
      </dsp:nvSpPr>
      <dsp:spPr>
        <a:xfrm>
          <a:off x="930572" y="1986369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Trasparenza delle decisioni (pubblicazione dei Verbali di Assemblea sul sito)</a:t>
          </a:r>
          <a:endParaRPr lang="en-US" sz="1400" kern="1200"/>
        </a:p>
      </dsp:txBody>
      <dsp:txXfrm>
        <a:off x="930572" y="1986369"/>
        <a:ext cx="2833338" cy="1700003"/>
      </dsp:txXfrm>
    </dsp:sp>
    <dsp:sp modelId="{2EC8AED1-A6A2-4AEA-B981-B7EB1D5738F8}">
      <dsp:nvSpPr>
        <dsp:cNvPr id="0" name=""/>
        <dsp:cNvSpPr/>
      </dsp:nvSpPr>
      <dsp:spPr>
        <a:xfrm>
          <a:off x="4047245" y="1986369"/>
          <a:ext cx="2833338" cy="17000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Modernizzazione dello Statuto</a:t>
          </a:r>
          <a:endParaRPr lang="en-US" sz="1400" kern="1200"/>
        </a:p>
      </dsp:txBody>
      <dsp:txXfrm>
        <a:off x="4047245" y="1986369"/>
        <a:ext cx="2833338" cy="1700003"/>
      </dsp:txXfrm>
    </dsp:sp>
    <dsp:sp modelId="{6F2534B6-EE20-41E7-B0D5-69443B67DD38}">
      <dsp:nvSpPr>
        <dsp:cNvPr id="0" name=""/>
        <dsp:cNvSpPr/>
      </dsp:nvSpPr>
      <dsp:spPr>
        <a:xfrm>
          <a:off x="7163917" y="1986369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Digitalizzazione dei processi</a:t>
          </a:r>
          <a:endParaRPr lang="en-US" sz="1400" kern="1200"/>
        </a:p>
      </dsp:txBody>
      <dsp:txXfrm>
        <a:off x="7163917" y="1986369"/>
        <a:ext cx="2833338" cy="170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730DC-681B-1725-3DD6-7F6117654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B4CF32-5C9D-1949-4475-A26A43A87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41C357-E26D-EC4E-D36C-9050D729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73C4BB-D5EB-4A28-9539-1C6519B3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63B486-2886-4C4B-D615-FE5DE3D7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28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02CE38-A722-0A19-C709-8EF7B2A7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55A853-28B5-2D74-74B6-5FCD1A9AD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A01DA2-B9C4-856B-AF2B-D8B5E438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A0161E-BC83-7546-4DCA-79CCA052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071E1-737C-4A36-0C74-03AD7D2D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97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FC5997-BBFD-F0BA-1EB9-BBE29B1D5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5BB0DA-1CA9-CAB2-7962-576645A5C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6E1DAA-167D-FEA7-5C6D-974840F6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A6B094-3C77-19D0-D823-50BE9927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A7DD3-D64F-978E-FDBD-A5C554C1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7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539577-108C-74A8-26CA-CECA85A8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6E9C38-97DB-EB1E-2162-C5ECC3DFF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40E88E-7F8D-1C8F-EA09-0F11703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4C9519-581C-B4FB-05BC-2AFF58C3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20775D-F62D-0C1E-DD38-E9960618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00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FE062-BC8F-9E52-8D6F-D7BE0D68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00FCDA-490C-5FF6-7E80-D3AE13D8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939B65-8132-5AE7-0797-B25D3BA9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02B271-1A76-5273-F66C-3A266F9D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538DAB-DEDD-D88E-CB6C-0DDC16CB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41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6B464-093C-FEB6-AE2A-45241D18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54E30C-5685-EC4A-4659-CCADFD6DF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E123E4-F5E3-8261-2A06-E69A504EC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033039-3303-2104-9C67-0F8D92DD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BFFF08-0179-F257-727A-31713CE1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300B38-2AE6-9565-A18B-1C54B5A0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05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8BC1B7-D690-AF8B-538B-1C7F07C2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DEE445-9529-F1F9-318D-5E34C0272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2922FF-4E34-B3E8-9E2B-A718A350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850B66-D645-D4F0-FACE-4A787F540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DDF3C1-81DB-9874-1DBD-0602DC9B1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A2A1537-30ED-8078-4B8D-B0578D9B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CAA244-A861-1788-05FF-59047060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5266E0-0953-AF3F-9E55-5F32C06E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62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B5FA5-A232-8E34-8708-C77888E0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5E966B-2C3B-20B8-7F0B-87326CE9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AA0621-D39D-EF79-074D-FAC950B7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6FACCF-1500-CCEF-A4DE-B55F56B9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8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E562B8-19B0-B20D-50A5-66A9C675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AF0E73-CF80-5486-D984-384BEE85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95658A-9E1F-FED3-DF23-7C1A8E1A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07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E6E69-486C-78B0-62FE-FE0978B3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8BD82-1EBC-4D1F-D2E0-F48D3A52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8ADD2A-CAFC-CDF9-7246-31D45EF4F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EFDAC6-C326-C13A-4CC8-CFAAD09E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DA7B1F-11DB-7690-A5AD-D6D05E1A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7E6C28-25D3-CF38-608A-2BD99358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11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ACBD7-34D8-4EA4-3063-DB763565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021935-D9CA-70C6-0986-437E89733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4885E2-FFD1-D3BA-5937-288DC01BE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0BA325-F4F8-31C7-9F7A-27E744EA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E7889F-A87C-C57C-AABA-E6671734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E38FA1-0A42-ED8F-52F9-FBF35D15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33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779B04-42C4-E14A-0A1A-C586F5E4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45CEBC-103B-9810-5759-1E9308B6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1E87AF-00FB-8178-94A3-4AA1FBAE0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75D2-34E8-4876-9D90-C5CF5E8D71F3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EECA38-FDED-6DD4-3E4C-0CC9134C5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3BFB3E-0DEE-2F8A-EFB8-E9C898218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B41C-E349-4E58-8EF9-040309B57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3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onfesercenti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1527A4-7F33-775C-FD22-A27649F47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it-IT" b="1" err="1">
                <a:latin typeface="+mn-lt"/>
              </a:rPr>
              <a:t>Hygeia</a:t>
            </a:r>
            <a:r>
              <a:rPr lang="it-IT" b="1">
                <a:latin typeface="+mn-lt"/>
              </a:rPr>
              <a:t>, la mutua di Confesercenti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A0C0FB-FAD5-2026-DD86-E46CBBAD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3962792"/>
            <a:ext cx="5221185" cy="2102108"/>
          </a:xfrm>
        </p:spPr>
        <p:txBody>
          <a:bodyPr anchor="t">
            <a:normAutofit/>
          </a:bodyPr>
          <a:lstStyle/>
          <a:p>
            <a:r>
              <a:rPr lang="it-IT" b="1"/>
              <a:t>Mission e  Servizi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E417E-6B5F-C71E-A227-009CF6D8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827" y="1209578"/>
            <a:ext cx="3150336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F4E462-E7C5-41C5-A6B2-26C50E05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/>
          </a:p>
          <a:p>
            <a:endParaRPr lang="it-IT" dirty="0"/>
          </a:p>
          <a:p>
            <a:pPr algn="just"/>
            <a:r>
              <a:rPr lang="it-IT" dirty="0"/>
              <a:t>La garanzia comprende: intervento chirurgico, assistenza medica, medicinali, cure, rette di degenza, vitto e pernottamento dell’accompagnatore, assistenza infermieristica privata individuale, ecc.</a:t>
            </a:r>
          </a:p>
          <a:p>
            <a:pPr algn="just"/>
            <a:r>
              <a:rPr lang="it-IT" dirty="0"/>
              <a:t>La garanzia copre esami, visite e accertamenti dei 120 giorni che precedono un ricovero, ma anche i trattamenti fisioterapici e riabilitativi che si rendessero necessari nel periodo post ricovero.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Massimale di spesa € 90.000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4B1B92-2A19-4058-A0D4-DAD3B07D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848B3-DD0C-4C86-9703-1DC7B521FCF8}" type="datetime1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A763355-8875-4674-8873-5FD46AFB9989}"/>
              </a:ext>
            </a:extLst>
          </p:cNvPr>
          <p:cNvSpPr/>
          <p:nvPr/>
        </p:nvSpPr>
        <p:spPr>
          <a:xfrm>
            <a:off x="872455" y="731519"/>
            <a:ext cx="6602136" cy="5100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RICOVERO IN ISTITUTO DI CURA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 (</a:t>
            </a:r>
            <a:r>
              <a:rPr lang="it-IT" sz="1600" dirty="0">
                <a:solidFill>
                  <a:srgbClr val="F03F2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F0302020204030204"/>
              </a:rPr>
              <a:t>per Grande Intervento Chirurgico in elenco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26" name="Picture 2" descr="Ricovero del paziente 180556 - Scarica Immagini Vettoriali Gratis, Grafica  Vettoriale, e Disegno Modelli">
            <a:extLst>
              <a:ext uri="{FF2B5EF4-FFF2-40B4-BE49-F238E27FC236}">
                <a16:creationId xmlns:a16="http://schemas.microsoft.com/office/drawing/2014/main" id="{A7C65CA7-07F2-4125-9F7A-F67E3803D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710" y="609600"/>
            <a:ext cx="2326592" cy="15211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9E681D-D239-4BBE-82B5-A8D1DE7AF050}"/>
              </a:ext>
            </a:extLst>
          </p:cNvPr>
          <p:cNvSpPr txBox="1"/>
          <p:nvPr/>
        </p:nvSpPr>
        <p:spPr>
          <a:xfrm>
            <a:off x="8389834" y="2576748"/>
            <a:ext cx="3280345" cy="1660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convenzionate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medici convenzionati: pagamento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spese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non convenzionate: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rimborso con scoperto 20%, minimo non indennizzabile € 2.000,00. Limite € 8.000 per intervento.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Servizio Sanitario Nazionale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indennità sostitutiva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19B0659-1B03-4969-A22F-5EC0D14E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0" y="6248400"/>
            <a:ext cx="1483961" cy="4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F4E462-E7C5-41C5-A6B2-26C50E05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l">
              <a:buNone/>
            </a:pPr>
            <a:r>
              <a:rPr lang="it-IT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L’Iscritto, in caso di ricovero in una struttura del Servizio Sanitario Nazionale per grande intervento chirurgico (come da elenco), avrà diritto a un’indennità di</a:t>
            </a:r>
          </a:p>
          <a:p>
            <a:pPr algn="l"/>
            <a:r>
              <a:rPr lang="it-IT" sz="16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,Bold"/>
              </a:rPr>
              <a:t>€ 80,00 </a:t>
            </a:r>
            <a:r>
              <a:rPr lang="it-IT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per ogni giorno di ricovero peri primi 30 giorni di ricovero; € 100,00 al giorno per ogni giorno di ricovero a partire dal 31°, fino al 100° giorno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4B1B92-2A19-4058-A0D4-DAD3B07D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F848B3-DD0C-4C86-9703-1DC7B521FCF8}" type="datetime1">
              <a:rPr lang="it-IT" smtClean="0"/>
              <a:t>28/09/2023</a:t>
            </a:fld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A763355-8875-4674-8873-5FD46AFB9989}"/>
              </a:ext>
            </a:extLst>
          </p:cNvPr>
          <p:cNvSpPr/>
          <p:nvPr/>
        </p:nvSpPr>
        <p:spPr>
          <a:xfrm>
            <a:off x="872455" y="731519"/>
            <a:ext cx="6602136" cy="10630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INDENNITÀ GIORNALIERA PER RICOVERO IN ISTITUTO DI CURA </a:t>
            </a:r>
          </a:p>
          <a:p>
            <a:pPr algn="ctr"/>
            <a:r>
              <a:rPr lang="it-IT" sz="1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PER GRANDE INTERVENTO CHIRURGICO </a:t>
            </a:r>
          </a:p>
          <a:p>
            <a:pPr algn="ctr"/>
            <a:r>
              <a:rPr lang="it-IT" sz="1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(COME DA ELENCO)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19B0659-1B03-4969-A22F-5EC0D14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20" y="6248400"/>
            <a:ext cx="1483961" cy="4054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319C42-293E-4269-999C-0B41CE5E86CA}"/>
              </a:ext>
            </a:extLst>
          </p:cNvPr>
          <p:cNvSpPr txBox="1"/>
          <p:nvPr/>
        </p:nvSpPr>
        <p:spPr>
          <a:xfrm>
            <a:off x="8672050" y="939902"/>
            <a:ext cx="255615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UN AIUTO CONCRETO </a:t>
            </a:r>
          </a:p>
        </p:txBody>
      </p:sp>
      <p:pic>
        <p:nvPicPr>
          <p:cNvPr id="2052" name="Picture 4" descr="Assicurazione malattia | Allianz Viva">
            <a:extLst>
              <a:ext uri="{FF2B5EF4-FFF2-40B4-BE49-F238E27FC236}">
                <a16:creationId xmlns:a16="http://schemas.microsoft.com/office/drawing/2014/main" id="{12C0B4D2-99E1-4C8A-A2A9-C761E31F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50" y="2424112"/>
            <a:ext cx="2621102" cy="1704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9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7110F-8F3E-4D8B-AE05-A30D9B1F7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" r="17256" b="2"/>
          <a:stretch/>
        </p:blipFill>
        <p:spPr>
          <a:xfrm>
            <a:off x="228600" y="237744"/>
            <a:ext cx="3881928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C59D3E-3CD9-4E5A-ADDC-23FD06AD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F953424F-4FD0-4DEA-A244-2F5A83926123}" type="datetime1">
              <a:rPr lang="it-IT" smtClean="0"/>
              <a:pPr rtl="0">
                <a:spcAft>
                  <a:spcPts val="600"/>
                </a:spcAft>
              </a:pPr>
              <a:t>28/09/2023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8E372FB-439F-4B63-9155-8FB7689C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438" y="603504"/>
            <a:ext cx="2964650" cy="1225296"/>
          </a:xfr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Massimale dedicato:</a:t>
            </a:r>
            <a:b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6.000</a:t>
            </a:r>
            <a: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nucleo familiare e per anno assicurativo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0A2B2F6-44D4-489C-8529-A6FA4609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0" y="6149050"/>
            <a:ext cx="1847619" cy="50476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FAF02C-E301-488E-8F39-96A9429383E5}"/>
              </a:ext>
            </a:extLst>
          </p:cNvPr>
          <p:cNvSpPr txBox="1"/>
          <p:nvPr/>
        </p:nvSpPr>
        <p:spPr>
          <a:xfrm>
            <a:off x="4409911" y="457200"/>
            <a:ext cx="349251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SPECIALIZZAZIONE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9D122BE3-7FBD-4F82-9C86-AD861BDBB820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477250" y="2386013"/>
            <a:ext cx="3144838" cy="2148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convenzionate</a:t>
            </a: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franchigia di € 35,00 per ogni accertamento diagnostico o ciclo di terapia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non convenzionate: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garanzia non operante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Servizio Sanitario Nazionale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rimborso integrale dei ticket sanitari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1BA9BE-AA37-497F-AD33-928F741627CC}"/>
              </a:ext>
            </a:extLst>
          </p:cNvPr>
          <p:cNvSpPr txBox="1"/>
          <p:nvPr/>
        </p:nvSpPr>
        <p:spPr>
          <a:xfrm>
            <a:off x="4110528" y="1216152"/>
            <a:ext cx="4035182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Radiologia convenzionale (senza contrasto)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Radiologia convenzionale (con contrasto)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Alta diagnostica per immagini (ecografie)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 err="1">
                <a:solidFill>
                  <a:srgbClr val="003250"/>
                </a:solidFill>
                <a:latin typeface="Calibri,Bold"/>
              </a:rPr>
              <a:t>Ecocolordopplergrafia</a:t>
            </a:r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Tomografia computerizzata (</a:t>
            </a:r>
            <a:r>
              <a:rPr lang="it-IT" sz="1500" i="0" u="none" strike="noStrike" baseline="0" dirty="0" err="1">
                <a:solidFill>
                  <a:srgbClr val="003250"/>
                </a:solidFill>
                <a:latin typeface="Calibri,Bold"/>
              </a:rPr>
              <a:t>tc</a:t>
            </a:r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)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Risonanza magnetica (</a:t>
            </a:r>
            <a:r>
              <a:rPr lang="it-IT" sz="1500" i="0" u="none" strike="noStrike" baseline="0" dirty="0" err="1">
                <a:solidFill>
                  <a:srgbClr val="003250"/>
                </a:solidFill>
                <a:latin typeface="Calibri,Bold"/>
              </a:rPr>
              <a:t>rm</a:t>
            </a:r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)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Pet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Scintigrafia (medicina nucleare in vivo)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Diagnostica strumentale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Altre prestazioni sanitarie diagnostiche (biopsie)</a:t>
            </a:r>
          </a:p>
          <a:p>
            <a:endParaRPr lang="it-IT" sz="1500" i="0" u="none" strike="noStrike" baseline="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i="0" u="none" strike="noStrike" baseline="0" dirty="0">
                <a:solidFill>
                  <a:srgbClr val="003250"/>
                </a:solidFill>
                <a:latin typeface="Calibri,Bold"/>
              </a:rPr>
              <a:t>Endoscopie diagnostiche</a:t>
            </a:r>
          </a:p>
          <a:p>
            <a:endParaRPr lang="it-IT" sz="1500" dirty="0">
              <a:solidFill>
                <a:srgbClr val="003250"/>
              </a:solidFill>
              <a:latin typeface="Calibri,Bold"/>
            </a:endParaRPr>
          </a:p>
          <a:p>
            <a:r>
              <a:rPr lang="it-IT" sz="1500" dirty="0">
                <a:solidFill>
                  <a:srgbClr val="003250"/>
                </a:solidFill>
                <a:latin typeface="Calibri,Bold"/>
              </a:rPr>
              <a:t>Terapie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617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107344-711A-49DF-BF7F-94ADE6F0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1CFEF3-F103-4E31-9572-24F0BC84FDFF}" type="datetime1">
              <a:rPr lang="it-IT" smtClean="0"/>
              <a:t>28/09/2023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E4F739-6C87-47E5-844D-B434EC80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convenzionate: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franchigia di € 20,00 per ogni visita specialistica o accertamento diagnostico 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57903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non convenzionate: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garanzia non operante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57903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Servizio Sanitario Nazionale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rimborso integrale dei ticket sanitari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138F2E-DDB3-4E34-B508-4B0F774CBED0}"/>
              </a:ext>
            </a:extLst>
          </p:cNvPr>
          <p:cNvSpPr txBox="1"/>
          <p:nvPr/>
        </p:nvSpPr>
        <p:spPr>
          <a:xfrm>
            <a:off x="692091" y="603504"/>
            <a:ext cx="6765722" cy="59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 SPECIALISTICHE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 seguito di malattia o infortunio)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EEE5984-3E8B-4F43-AB8F-6232926F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250"/>
            <a:ext cx="3144838" cy="1646238"/>
          </a:xfr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Massimale dedicato:</a:t>
            </a:r>
            <a:b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00,00 per nucleo familiare e per anno assicurativo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146" name="Picture 2" descr="Visite a domicilio - Centro Medico Galilei">
            <a:extLst>
              <a:ext uri="{FF2B5EF4-FFF2-40B4-BE49-F238E27FC236}">
                <a16:creationId xmlns:a16="http://schemas.microsoft.com/office/drawing/2014/main" id="{DF5E1120-493C-4844-B14D-BD479F8C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26" y="1466218"/>
            <a:ext cx="2299922" cy="22693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ni, Terapia Alternativa, Ortopedia, Fisioterapia Illustrazione Vettoriale  - Illustrazione di concetto, disegno: 76212324">
            <a:extLst>
              <a:ext uri="{FF2B5EF4-FFF2-40B4-BE49-F238E27FC236}">
                <a16:creationId xmlns:a16="http://schemas.microsoft.com/office/drawing/2014/main" id="{A764C667-CD79-4D94-B89D-BC1B8D0C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404622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brosi Cistica: l'assistenza domiciliare - Ospedale Pediatrico Bambino Gesù">
            <a:extLst>
              <a:ext uri="{FF2B5EF4-FFF2-40B4-BE49-F238E27FC236}">
                <a16:creationId xmlns:a16="http://schemas.microsoft.com/office/drawing/2014/main" id="{C73821D0-EBE8-481D-BFE1-629140D1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73" y="4770120"/>
            <a:ext cx="3152775" cy="1447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7ECB69-A28D-471C-9277-D48F965D3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20" y="6254496"/>
            <a:ext cx="1461647" cy="39931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13AD1B-FB79-4937-8EC8-09E1310F05DC}"/>
              </a:ext>
            </a:extLst>
          </p:cNvPr>
          <p:cNvSpPr txBox="1"/>
          <p:nvPr/>
        </p:nvSpPr>
        <p:spPr>
          <a:xfrm>
            <a:off x="4269996" y="1955697"/>
            <a:ext cx="2986481" cy="55399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l"/>
            <a:r>
              <a:rPr lang="it-IT" sz="10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Escluse</a:t>
            </a:r>
            <a:r>
              <a:rPr lang="it-IT" sz="1000" dirty="0">
                <a:solidFill>
                  <a:srgbClr val="003250"/>
                </a:solidFill>
                <a:latin typeface="Calibri" panose="020F0502020204030204" pitchFamily="34" charset="0"/>
              </a:rPr>
              <a:t> </a:t>
            </a:r>
            <a:r>
              <a:rPr lang="it-IT" sz="10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le visite di controllo in età pediatrica</a:t>
            </a:r>
          </a:p>
          <a:p>
            <a:pPr algn="l"/>
            <a:endParaRPr lang="it-IT" sz="1000" dirty="0">
              <a:solidFill>
                <a:srgbClr val="00325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000" dirty="0">
                <a:solidFill>
                  <a:srgbClr val="003250"/>
                </a:solidFill>
                <a:latin typeface="Calibri" panose="020F0502020204030204" pitchFamily="34" charset="0"/>
              </a:rPr>
              <a:t>Escluse </a:t>
            </a:r>
            <a:r>
              <a:rPr lang="it-IT" sz="10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le visite odontoiatriche e ortodontiche.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516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39082E6-D303-4E7A-89DA-9C0CF37F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665" y="2335025"/>
            <a:ext cx="3288484" cy="1093975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it-IT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5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36F855-C528-42EF-816F-4CE1A090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03" y="1344502"/>
            <a:ext cx="4345497" cy="1188973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Calibri,Bold"/>
                <a:ea typeface="+mn-ea"/>
                <a:cs typeface="+mn-cs"/>
              </a:rPr>
              <a:t>Ticket per accertamenti diagnostici e Pronto Soccorso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46E1C80-D541-422F-9F48-B961C31C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36" y="4983060"/>
            <a:ext cx="1540254" cy="4207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6A5A6E-9A1E-46BA-923B-0884EBAE7799}"/>
              </a:ext>
            </a:extLst>
          </p:cNvPr>
          <p:cNvSpPr txBox="1"/>
          <p:nvPr/>
        </p:nvSpPr>
        <p:spPr>
          <a:xfrm>
            <a:off x="3474440" y="3127488"/>
            <a:ext cx="5258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Il Piano sanitario prevede </a:t>
            </a:r>
            <a:r>
              <a:rPr lang="it-IT" sz="1400" dirty="0">
                <a:solidFill>
                  <a:srgbClr val="003250"/>
                </a:solidFill>
                <a:latin typeface="Calibri" panose="020F0502020204030204" pitchFamily="34" charset="0"/>
              </a:rPr>
              <a:t>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 rimborso integrale dei ticket sanitari per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accertamenti diagnostici, conseguenti a malattia o a infortunio,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effettuati nel Servizio Sanitario Nazionale.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È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previsto il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rimborso dei ticket di Pronto Soccorso.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26" name="Picture 2" descr="Asp Catanzaro – Servizio Sanitario Regionale">
            <a:extLst>
              <a:ext uri="{FF2B5EF4-FFF2-40B4-BE49-F238E27FC236}">
                <a16:creationId xmlns:a16="http://schemas.microsoft.com/office/drawing/2014/main" id="{69ACC9D5-568E-4946-9EE8-D1D264F9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34" y="1638978"/>
            <a:ext cx="1718418" cy="13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B0245CD9-57A9-4332-B2C1-6BBA157187C0}"/>
              </a:ext>
            </a:extLst>
          </p:cNvPr>
          <p:cNvSpPr txBox="1">
            <a:spLocks/>
          </p:cNvSpPr>
          <p:nvPr/>
        </p:nvSpPr>
        <p:spPr>
          <a:xfrm>
            <a:off x="8555374" y="1842098"/>
            <a:ext cx="2059486" cy="11889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580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Massimale dedicato:</a:t>
            </a:r>
            <a:br>
              <a:rPr lang="it-IT" sz="2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€ 500,00 per nucleo familiare e per anno assicurativo</a:t>
            </a:r>
            <a:b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F53833-0BCC-41FA-A984-886F0F462487}"/>
              </a:ext>
            </a:extLst>
          </p:cNvPr>
          <p:cNvSpPr txBox="1"/>
          <p:nvPr/>
        </p:nvSpPr>
        <p:spPr>
          <a:xfrm>
            <a:off x="8537279" y="3535480"/>
            <a:ext cx="2059486" cy="11951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Servizio Sanitario Nazionale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rimborso integrale dei ticket sanitari</a:t>
            </a:r>
          </a:p>
        </p:txBody>
      </p:sp>
    </p:spTree>
    <p:extLst>
      <p:ext uri="{BB962C8B-B14F-4D97-AF65-F5344CB8AC3E}">
        <p14:creationId xmlns:p14="http://schemas.microsoft.com/office/powerpoint/2010/main" val="72749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ADE457-660E-4A14-BC23-612BF772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060" y="627495"/>
            <a:ext cx="2712257" cy="4253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1700" b="1" dirty="0">
                <a:solidFill>
                  <a:srgbClr val="FF0000"/>
                </a:solidFill>
              </a:rPr>
              <a:t>PACCHETTO MATERNITA’</a:t>
            </a:r>
            <a:br>
              <a:rPr lang="it-IT" sz="1700" b="1" dirty="0">
                <a:solidFill>
                  <a:srgbClr val="FF0000"/>
                </a:solidFill>
              </a:rPr>
            </a:br>
            <a:endParaRPr lang="en-US" sz="12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B96C728-D347-4279-9F8E-CD2A7B1D8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21" y="3017279"/>
            <a:ext cx="3133036" cy="200020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13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3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Ecografie;</a:t>
            </a:r>
          </a:p>
          <a:p>
            <a:pPr marL="0" indent="0" algn="l">
              <a:buNone/>
            </a:pPr>
            <a:r>
              <a:rPr lang="it-IT" sz="13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3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Amniocentesi;</a:t>
            </a:r>
          </a:p>
          <a:p>
            <a:pPr marL="0" indent="0" algn="l">
              <a:buNone/>
            </a:pPr>
            <a:r>
              <a:rPr lang="it-IT" sz="13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3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Villocentesi;</a:t>
            </a:r>
          </a:p>
          <a:p>
            <a:pPr marL="0" indent="0" algn="l">
              <a:buNone/>
            </a:pPr>
            <a:r>
              <a:rPr lang="it-IT" sz="13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3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Analisi chimico cliniche;</a:t>
            </a:r>
          </a:p>
          <a:p>
            <a:pPr marL="0" indent="0" algn="l">
              <a:buNone/>
            </a:pPr>
            <a:r>
              <a:rPr lang="it-IT" sz="13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3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n. 4 visite di controllo ostetrico ginecologico (elevate a n° 6 per gravidanza a rischio).</a:t>
            </a:r>
            <a:endParaRPr lang="it-IT" sz="130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924A7B-DFB1-45C3-B5CD-A8140A0C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711CFEF3-F103-4E31-9572-24F0BC84FDFF}" type="datetime1">
              <a:rPr lang="it-IT" smtClean="0"/>
              <a:pPr rtl="0">
                <a:spcAft>
                  <a:spcPts val="600"/>
                </a:spcAft>
              </a:pPr>
              <a:t>28/09/2023</a:t>
            </a:fld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4885AB9-7330-43DF-8EC0-9D7298548F75}"/>
              </a:ext>
            </a:extLst>
          </p:cNvPr>
          <p:cNvSpPr/>
          <p:nvPr/>
        </p:nvSpPr>
        <p:spPr>
          <a:xfrm>
            <a:off x="3779056" y="5017482"/>
            <a:ext cx="3019425" cy="79947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accent4">
                    <a:lumMod val="50000"/>
                  </a:schemeClr>
                </a:solidFill>
              </a:rPr>
              <a:t>In occasione del parto, indennità </a:t>
            </a:r>
          </a:p>
          <a:p>
            <a:pPr algn="ctr"/>
            <a:r>
              <a:rPr lang="it-IT" sz="1200" b="1" dirty="0">
                <a:solidFill>
                  <a:schemeClr val="accent4">
                    <a:lumMod val="50000"/>
                  </a:schemeClr>
                </a:solidFill>
              </a:rPr>
              <a:t>di € 80,00 X max 7 giorni di ricovero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2BBE51B-F369-4415-96CD-236E671B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4" y="6035040"/>
            <a:ext cx="1461647" cy="399316"/>
          </a:xfrm>
          <a:prstGeom prst="rect">
            <a:avLst/>
          </a:prstGeom>
        </p:spPr>
      </p:pic>
      <p:pic>
        <p:nvPicPr>
          <p:cNvPr id="2050" name="Picture 2" descr="Maternità e lavoro">
            <a:extLst>
              <a:ext uri="{FF2B5EF4-FFF2-40B4-BE49-F238E27FC236}">
                <a16:creationId xmlns:a16="http://schemas.microsoft.com/office/drawing/2014/main" id="{4BF9F8BC-9BBB-400A-92B6-C499EF80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57" y="3017279"/>
            <a:ext cx="3019425" cy="13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CD82752-121C-466F-AE6F-04452F204B7C}"/>
              </a:ext>
            </a:extLst>
          </p:cNvPr>
          <p:cNvSpPr/>
          <p:nvPr/>
        </p:nvSpPr>
        <p:spPr>
          <a:xfrm>
            <a:off x="7583648" y="656857"/>
            <a:ext cx="3962331" cy="54754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F03F2B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convenzionate: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liquidazione diretta, senza scoperto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sanitarie non convenzionate: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rimborso integrale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57903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Servizio Sanitario Nazionale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rimborso integrale dei ticket sanitari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7321818-1070-459F-9126-3866E69244EF}"/>
              </a:ext>
            </a:extLst>
          </p:cNvPr>
          <p:cNvSpPr txBox="1">
            <a:spLocks/>
          </p:cNvSpPr>
          <p:nvPr/>
        </p:nvSpPr>
        <p:spPr>
          <a:xfrm>
            <a:off x="8105645" y="840157"/>
            <a:ext cx="3144838" cy="12487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 di spesa </a:t>
            </a:r>
            <a:b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€ 1.000,00</a:t>
            </a:r>
            <a:b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68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ADE457-660E-4A14-BC23-612BF772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10" y="1177183"/>
            <a:ext cx="2712257" cy="57464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1700" b="1" dirty="0">
                <a:solidFill>
                  <a:schemeClr val="accent2">
                    <a:lumMod val="75000"/>
                  </a:schemeClr>
                </a:solidFill>
              </a:rPr>
              <a:t>PROTESI/AUSILI MEDICI ORTOPEDICI </a:t>
            </a:r>
            <a:br>
              <a:rPr lang="it-IT" sz="17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B96C728-D347-4279-9F8E-CD2A7B1D8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20" y="1751830"/>
            <a:ext cx="3133036" cy="303828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carrozzelle;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tripodi;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plantari;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calzature ortopediche;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cavigliere;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busti e corsetti ortopedici;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ginocchiere;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ed ogni dispositivo elastomerico e/o di trazione.</a:t>
            </a:r>
            <a:endParaRPr lang="it-IT" sz="130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924A7B-DFB1-45C3-B5CD-A8140A0C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1CFEF3-F103-4E31-9572-24F0BC84FDFF}" type="datetime1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2BBE51B-F369-4415-96CD-236E671B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4" y="6035040"/>
            <a:ext cx="1461647" cy="39931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CD82752-121C-466F-AE6F-04452F204B7C}"/>
              </a:ext>
            </a:extLst>
          </p:cNvPr>
          <p:cNvSpPr/>
          <p:nvPr/>
        </p:nvSpPr>
        <p:spPr>
          <a:xfrm>
            <a:off x="7583649" y="691252"/>
            <a:ext cx="3962331" cy="54754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F03F2B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garanzia viene prestata in </a:t>
            </a:r>
            <a:r>
              <a:rPr kumimoji="0" lang="it-IT" sz="120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</a:t>
            </a:r>
            <a:r>
              <a:rPr kumimoji="0" lang="it-IT" sz="1200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rimborsuale</a:t>
            </a:r>
            <a:r>
              <a:rPr kumimoji="0" lang="it-IT" sz="120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20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Scoperto 20% per fattura.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7321818-1070-459F-9126-3866E69244EF}"/>
              </a:ext>
            </a:extLst>
          </p:cNvPr>
          <p:cNvSpPr txBox="1">
            <a:spLocks/>
          </p:cNvSpPr>
          <p:nvPr/>
        </p:nvSpPr>
        <p:spPr>
          <a:xfrm>
            <a:off x="8105645" y="840157"/>
            <a:ext cx="3144838" cy="12487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 di spesa </a:t>
            </a:r>
            <a:b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it-IT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.500,00 per nucleo familiare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26" name="Picture 2" descr="Ausili: nuovo protocollo d'intesa nel Lazio - Ortopedici e Sanitari">
            <a:extLst>
              <a:ext uri="{FF2B5EF4-FFF2-40B4-BE49-F238E27FC236}">
                <a16:creationId xmlns:a16="http://schemas.microsoft.com/office/drawing/2014/main" id="{D9C4B8EE-C538-4159-BE46-A34F202B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64" y="23994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7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ADE457-660E-4A14-BC23-612BF772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21" y="1652631"/>
            <a:ext cx="2931034" cy="221322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it-IT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,Bold"/>
              </a:rPr>
              <a:t>Trattamenti fisioterapici riabilitativi a seguito di</a:t>
            </a:r>
            <a:br>
              <a:rPr lang="it-IT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,Bold"/>
              </a:rPr>
            </a:br>
            <a:r>
              <a:rPr lang="it-IT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,Bold"/>
              </a:rPr>
              <a:t>infortunio o di particolari patologie </a:t>
            </a:r>
            <a:br>
              <a:rPr lang="it-IT" sz="18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,Bold"/>
              </a:rPr>
            </a:br>
            <a:r>
              <a:rPr lang="it-IT" sz="18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,Bold"/>
              </a:rPr>
              <a:t>(forme neurologiche degenerative, </a:t>
            </a:r>
            <a:r>
              <a:rPr lang="it-IT" sz="1800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Calibri,Bold"/>
              </a:rPr>
              <a:t>ecc</a:t>
            </a:r>
            <a:r>
              <a:rPr lang="it-IT" sz="18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,Bold"/>
              </a:rPr>
              <a:t>)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924A7B-DFB1-45C3-B5CD-A8140A0C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1CFEF3-F103-4E31-9572-24F0BC84FDFF}" type="datetime1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2BBE51B-F369-4415-96CD-236E671B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4" y="6035040"/>
            <a:ext cx="1461647" cy="39931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CD82752-121C-466F-AE6F-04452F204B7C}"/>
              </a:ext>
            </a:extLst>
          </p:cNvPr>
          <p:cNvSpPr/>
          <p:nvPr/>
        </p:nvSpPr>
        <p:spPr>
          <a:xfrm>
            <a:off x="7583648" y="656857"/>
            <a:ext cx="3962331" cy="54754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F03F2B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garanzia viene prestata in </a:t>
            </a:r>
            <a:r>
              <a:rPr kumimoji="0" lang="it-IT" sz="1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</a:t>
            </a:r>
            <a:r>
              <a:rPr kumimoji="0" lang="it-IT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rimborsuale</a:t>
            </a:r>
            <a:r>
              <a:rPr kumimoji="0" lang="it-IT" sz="12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it-IT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· </a:t>
            </a:r>
            <a:r>
              <a:rPr lang="it-IT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,Bold"/>
              </a:rPr>
              <a:t>In caso di utilizzo di strutture sanitarie non convenzionate con </a:t>
            </a:r>
            <a:r>
              <a:rPr lang="it-IT" sz="1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libri,Bold"/>
              </a:rPr>
              <a:t>Unisalute</a:t>
            </a:r>
            <a:endParaRPr lang="it-IT" sz="1200" b="1" i="0" u="none" strike="noStrike" baseline="0" dirty="0">
              <a:solidFill>
                <a:schemeClr val="accent1">
                  <a:lumMod val="75000"/>
                </a:schemeClr>
              </a:solidFill>
              <a:latin typeface="Calibri,Bold"/>
            </a:endParaRPr>
          </a:p>
          <a:p>
            <a:pPr algn="l"/>
            <a:r>
              <a:rPr lang="it-IT" sz="12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Le spese sostenute saranno rimborsate con l’applicazione di uno scoperto del </a:t>
            </a:r>
            <a:r>
              <a:rPr lang="it-IT" sz="1200" b="1" i="0" u="none" strike="noStrike" baseline="0" dirty="0">
                <a:solidFill>
                  <a:srgbClr val="003250"/>
                </a:solidFill>
                <a:latin typeface="Calibri,Bold"/>
              </a:rPr>
              <a:t>25% </a:t>
            </a:r>
            <a:r>
              <a:rPr lang="it-IT" sz="12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per fattura.</a:t>
            </a:r>
          </a:p>
          <a:p>
            <a:pPr algn="l"/>
            <a:endParaRPr lang="it-IT" sz="1200" b="0" i="0" u="none" strike="noStrike" baseline="0" dirty="0">
              <a:solidFill>
                <a:srgbClr val="00325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· </a:t>
            </a:r>
            <a:r>
              <a:rPr lang="it-IT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,Bold"/>
              </a:rPr>
              <a:t>In caso di utilizzo di strutture del Servizio Sanitario Nazionale</a:t>
            </a:r>
          </a:p>
          <a:p>
            <a:pPr algn="l"/>
            <a:r>
              <a:rPr lang="it-IT" sz="1200" b="0" i="0" u="none" strike="noStrike" baseline="0" dirty="0" err="1">
                <a:solidFill>
                  <a:srgbClr val="003250"/>
                </a:solidFill>
                <a:latin typeface="Calibri" panose="020F0502020204030204" pitchFamily="34" charset="0"/>
              </a:rPr>
              <a:t>UniSalute</a:t>
            </a:r>
            <a:r>
              <a:rPr lang="it-IT" sz="12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 rimborsa integralmente i ticket sanitari a carico dell’Iscritto.</a:t>
            </a:r>
            <a:endParaRPr kumimoji="0" lang="it-IT" sz="1200" b="0" i="0" u="sng" strike="noStrike" kern="1200" cap="none" spc="0" normalizeH="0" baseline="0" noProof="0" dirty="0">
              <a:ln>
                <a:noFill/>
              </a:ln>
              <a:solidFill>
                <a:srgbClr val="F03F2B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7321818-1070-459F-9126-3866E69244EF}"/>
              </a:ext>
            </a:extLst>
          </p:cNvPr>
          <p:cNvSpPr txBox="1">
            <a:spLocks/>
          </p:cNvSpPr>
          <p:nvPr/>
        </p:nvSpPr>
        <p:spPr>
          <a:xfrm>
            <a:off x="8105645" y="840157"/>
            <a:ext cx="3144838" cy="12487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 di spesa </a:t>
            </a:r>
            <a:b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it-IT" sz="25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0,00 per nucleo familiare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Sottolimite</a:t>
            </a:r>
            <a:r>
              <a:rPr kumimoji="0" lang="it-IT" sz="2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€ 250,00 per agopuntura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50" name="Picture 2" descr="Trattamenti fisioterapici - Fondo ASIM">
            <a:extLst>
              <a:ext uri="{FF2B5EF4-FFF2-40B4-BE49-F238E27FC236}">
                <a16:creationId xmlns:a16="http://schemas.microsoft.com/office/drawing/2014/main" id="{64F5E63D-5302-444B-A632-952E8D1A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8" y="2527829"/>
            <a:ext cx="2628900" cy="1733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7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39082E6-D303-4E7A-89DA-9C0CF37F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665" y="2335025"/>
            <a:ext cx="3288484" cy="1093975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it-IT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5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36F855-C528-42EF-816F-4CE1A090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8527" y="1701913"/>
            <a:ext cx="4345497" cy="1188973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Calibri,Bold"/>
                <a:ea typeface="+mn-ea"/>
                <a:cs typeface="+mn-cs"/>
              </a:rPr>
              <a:t>Prestazioni odontoiatriche particolari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46E1C80-D541-422F-9F48-B961C31C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36" y="4983060"/>
            <a:ext cx="1540254" cy="4207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6A5A6E-9A1E-46BA-923B-0884EBAE7799}"/>
              </a:ext>
            </a:extLst>
          </p:cNvPr>
          <p:cNvSpPr txBox="1"/>
          <p:nvPr/>
        </p:nvSpPr>
        <p:spPr>
          <a:xfrm>
            <a:off x="3315049" y="4427290"/>
            <a:ext cx="5258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003250"/>
                </a:solidFill>
                <a:latin typeface="Calibri" panose="020F0502020204030204" pitchFamily="34" charset="0"/>
              </a:rPr>
              <a:t>Ablazione tartaro con eventuale visita di controllo, una volta l’anno, previa prenotazione con la Centrale Operativa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F53833-0BCC-41FA-A984-886F0F462487}"/>
              </a:ext>
            </a:extLst>
          </p:cNvPr>
          <p:cNvSpPr txBox="1"/>
          <p:nvPr/>
        </p:nvSpPr>
        <p:spPr>
          <a:xfrm>
            <a:off x="8343388" y="2296399"/>
            <a:ext cx="2059486" cy="1967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03F2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erogazione delle prestazioni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7903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nelle strutture sanitarie convenzionate e con medici convenzionati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lang="it-IT" sz="1100" b="1" dirty="0">
                <a:solidFill>
                  <a:srgbClr val="57903F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Scoperto del 50%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'approccio dell'odontoiatria conservativa: affrontare traumi e patologie">
            <a:extLst>
              <a:ext uri="{FF2B5EF4-FFF2-40B4-BE49-F238E27FC236}">
                <a16:creationId xmlns:a16="http://schemas.microsoft.com/office/drawing/2014/main" id="{60301606-0906-4F0F-B5C1-BAD4A593E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40" y="1601145"/>
            <a:ext cx="2793525" cy="15144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35E02-4013-4A7A-9A83-1E51F1A4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1600" cap="none" dirty="0">
                <a:solidFill>
                  <a:schemeClr val="accent6">
                    <a:lumMod val="50000"/>
                  </a:schemeClr>
                </a:solidFill>
              </a:rPr>
              <a:t>applicazione di 3 o più impianti: max euro 2.300</a:t>
            </a:r>
            <a:br>
              <a:rPr lang="it-IT" sz="1600" cap="none" dirty="0"/>
            </a:br>
            <a:br>
              <a:rPr lang="it-IT" sz="1600" cap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1600" cap="none" dirty="0">
                <a:solidFill>
                  <a:schemeClr val="accent2">
                    <a:lumMod val="50000"/>
                  </a:schemeClr>
                </a:solidFill>
              </a:rPr>
              <a:t>applicazione di 2 impianti: max euro 1.100</a:t>
            </a:r>
            <a:br>
              <a:rPr lang="it-IT" sz="1600" cap="none" dirty="0"/>
            </a:br>
            <a:br>
              <a:rPr lang="it-IT" sz="1600" cap="non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1600" cap="none" dirty="0">
                <a:solidFill>
                  <a:schemeClr val="accent4">
                    <a:lumMod val="50000"/>
                  </a:schemeClr>
                </a:solidFill>
              </a:rPr>
              <a:t>applicazione di 1 impianto: max euro 600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9512A9-3AC9-47B8-BAC3-AFC8A69D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9839" y="4682060"/>
            <a:ext cx="8939784" cy="457200"/>
          </a:xfrm>
        </p:spPr>
        <p:txBody>
          <a:bodyPr/>
          <a:lstStyle/>
          <a:p>
            <a:r>
              <a:rPr lang="it-IT" dirty="0">
                <a:solidFill>
                  <a:srgbClr val="F03F2B"/>
                </a:solidFill>
              </a:rPr>
              <a:t>Massimale spesa euro 2.300/anno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55EBDD-2658-471D-B926-344FA981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IMPLANTOLOGIA</a:t>
            </a:r>
          </a:p>
        </p:txBody>
      </p:sp>
      <p:pic>
        <p:nvPicPr>
          <p:cNvPr id="3076" name="Picture 4" descr="Perdita impianto dentale: cosa fare con ascesso o impianto che si stacca">
            <a:extLst>
              <a:ext uri="{FF2B5EF4-FFF2-40B4-BE49-F238E27FC236}">
                <a16:creationId xmlns:a16="http://schemas.microsoft.com/office/drawing/2014/main" id="{F7F3706E-7C19-4B79-9D50-2CD694E3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4284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FC2963-DCE9-477F-AF72-FA3D6C81A996}"/>
              </a:ext>
            </a:extLst>
          </p:cNvPr>
          <p:cNvSpPr txBox="1"/>
          <p:nvPr/>
        </p:nvSpPr>
        <p:spPr>
          <a:xfrm>
            <a:off x="8836942" y="4159835"/>
            <a:ext cx="1725902" cy="6771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AVULSIONE DENTI</a:t>
            </a:r>
          </a:p>
          <a:p>
            <a:r>
              <a:rPr lang="it-IT" sz="1200" dirty="0">
                <a:solidFill>
                  <a:schemeClr val="accent2">
                    <a:lumMod val="50000"/>
                  </a:schemeClr>
                </a:solidFill>
              </a:rPr>
              <a:t>(senza applicazione impianto)</a:t>
            </a:r>
          </a:p>
        </p:txBody>
      </p:sp>
    </p:spTree>
    <p:extLst>
      <p:ext uri="{BB962C8B-B14F-4D97-AF65-F5344CB8AC3E}">
        <p14:creationId xmlns:p14="http://schemas.microsoft.com/office/powerpoint/2010/main" val="277029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9F2207-4A55-969A-E507-0B549C87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>
                <a:latin typeface="+mn-lt"/>
              </a:rPr>
              <a:t>La Mission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DDF0902-517D-B86C-5515-2ABE3F4C2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1335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86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107344-711A-49DF-BF7F-94ADE6F0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CFEF3-F103-4E31-9572-24F0BC84FDFF}" type="datetime1">
              <a:rPr kumimoji="0" lang="it-IT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28/09/2023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905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E4F739-6C87-47E5-844D-B434EC80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7912" y="973731"/>
            <a:ext cx="3144774" cy="3511296"/>
          </a:xfrm>
        </p:spPr>
        <p:txBody>
          <a:bodyPr/>
          <a:lstStyle/>
          <a:p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caso di sindrome metabolica non conclamata, con cadenza  semestrale, nelle strutture sanitarie convenzionate, previa prenotazione,  si potranno monitorare alcuni parametri: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colesterolo HDL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colesterolo totale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glicemia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3250"/>
                </a:solidFill>
                <a:latin typeface="Symbol" panose="05050102010706020507" pitchFamily="18" charset="2"/>
              </a:rPr>
              <a:t>- </a:t>
            </a:r>
            <a:r>
              <a:rPr lang="it-IT" sz="1400" b="0" i="0" u="none" strike="noStrike" baseline="0" dirty="0">
                <a:solidFill>
                  <a:srgbClr val="003250"/>
                </a:solidFill>
                <a:latin typeface="Calibri" panose="020F0502020204030204" pitchFamily="34" charset="0"/>
              </a:rPr>
              <a:t>trigliceridi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138F2E-DDB3-4E34-B508-4B0F774CBED0}"/>
              </a:ext>
            </a:extLst>
          </p:cNvPr>
          <p:cNvSpPr txBox="1"/>
          <p:nvPr/>
        </p:nvSpPr>
        <p:spPr>
          <a:xfrm>
            <a:off x="1101142" y="526204"/>
            <a:ext cx="6765722" cy="59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Sindrome metabolica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Mani, Terapia Alternativa, Ortopedia, Fisioterapia Illustrazione Vettoriale  - Illustrazione di concetto, disegno: 76212324">
            <a:extLst>
              <a:ext uri="{FF2B5EF4-FFF2-40B4-BE49-F238E27FC236}">
                <a16:creationId xmlns:a16="http://schemas.microsoft.com/office/drawing/2014/main" id="{A764C667-CD79-4D94-B89D-BC1B8D0C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404622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brosi Cistica: l'assistenza domiciliare - Ospedale Pediatrico Bambino Gesù">
            <a:extLst>
              <a:ext uri="{FF2B5EF4-FFF2-40B4-BE49-F238E27FC236}">
                <a16:creationId xmlns:a16="http://schemas.microsoft.com/office/drawing/2014/main" id="{C73821D0-EBE8-481D-BFE1-629140D1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73" y="4770120"/>
            <a:ext cx="3152775" cy="1447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7ECB69-A28D-471C-9277-D48F965D3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20" y="6254496"/>
            <a:ext cx="1461647" cy="39931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13AD1B-FB79-4937-8EC8-09E1310F05DC}"/>
              </a:ext>
            </a:extLst>
          </p:cNvPr>
          <p:cNvSpPr txBox="1"/>
          <p:nvPr/>
        </p:nvSpPr>
        <p:spPr>
          <a:xfrm>
            <a:off x="4269996" y="1955697"/>
            <a:ext cx="2986481" cy="116955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Percorso di prevenzione, per assumere stili di vita corretti,  da attivare attraverso la compilazione di un questionario, sul sito </a:t>
            </a:r>
            <a:r>
              <a:rPr lang="it-IT" sz="1400" dirty="0">
                <a:solidFill>
                  <a:srgbClr val="003250"/>
                </a:solidFill>
                <a:latin typeface="Calibri" panose="020F0502020204030204" pitchFamily="34" charset="0"/>
              </a:rPr>
              <a:t>U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nisalute</a:t>
            </a:r>
            <a:r>
              <a:rPr lang="it-IT" sz="1400" dirty="0">
                <a:solidFill>
                  <a:srgbClr val="003250"/>
                </a:solidFill>
                <a:latin typeface="Calibri" panose="020F0502020204030204" pitchFamily="34" charset="0"/>
              </a:rPr>
              <a:t> (area riservata)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2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098" name="Picture 2" descr="Sindrome metabolica: impariamo a riconoscerla - Dr.ssa E. Salomone">
            <a:extLst>
              <a:ext uri="{FF2B5EF4-FFF2-40B4-BE49-F238E27FC236}">
                <a16:creationId xmlns:a16="http://schemas.microsoft.com/office/drawing/2014/main" id="{29F42BA0-852B-44D2-9C90-D781105A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692960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23AFC1-0F2C-49DD-9BBA-FA8947FB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1CFEF3-F103-4E31-9572-24F0BC84FDFF}" type="datetime1">
              <a:rPr lang="it-IT" smtClean="0"/>
              <a:t>28/09/2023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F39E1C-F256-41EE-9AE2-C8DED4C29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14997" y="1426463"/>
            <a:ext cx="3354757" cy="24911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it-IT" sz="4300" dirty="0">
                <a:solidFill>
                  <a:schemeClr val="bg1"/>
                </a:solidFill>
              </a:rPr>
              <a:t>PRESTAZIONI DIAGNOSTICHE PARTICOLARI </a:t>
            </a:r>
            <a:r>
              <a:rPr lang="it-IT" dirty="0">
                <a:solidFill>
                  <a:srgbClr val="C00000"/>
                </a:solidFill>
              </a:rPr>
              <a:t>(pacchetto prevenzione)</a:t>
            </a:r>
          </a:p>
          <a:p>
            <a:endParaRPr lang="it-IT" dirty="0"/>
          </a:p>
          <a:p>
            <a:r>
              <a:rPr lang="it-IT" b="0" dirty="0"/>
              <a:t>Esami da effettuarsi nelle strutture sanitarie convenzionate </a:t>
            </a:r>
            <a:endParaRPr lang="en-US" b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BC2EB8-20D9-4784-AE45-083DFB203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990" y="5498564"/>
            <a:ext cx="1461647" cy="39931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6E0F56-3C0E-4443-B112-E5DEE0051773}"/>
              </a:ext>
            </a:extLst>
          </p:cNvPr>
          <p:cNvSpPr txBox="1"/>
          <p:nvPr/>
        </p:nvSpPr>
        <p:spPr>
          <a:xfrm>
            <a:off x="377505" y="813732"/>
            <a:ext cx="735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Prevenzione cardiovascolare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Prevenzione oncologica</a:t>
            </a:r>
          </a:p>
        </p:txBody>
      </p:sp>
      <p:pic>
        <p:nvPicPr>
          <p:cNvPr id="4098" name="Picture 2" descr="Prevenzione cardiovascolare nelle donne - Assidai">
            <a:extLst>
              <a:ext uri="{FF2B5EF4-FFF2-40B4-BE49-F238E27FC236}">
                <a16:creationId xmlns:a16="http://schemas.microsoft.com/office/drawing/2014/main" id="{D5F7373E-12CF-4B59-B5C4-F55AC892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04" y="2343000"/>
            <a:ext cx="3454306" cy="24062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7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avolo con stetoscopio e tastiera di computer">
            <a:extLst>
              <a:ext uri="{FF2B5EF4-FFF2-40B4-BE49-F238E27FC236}">
                <a16:creationId xmlns:a16="http://schemas.microsoft.com/office/drawing/2014/main" id="{54FD6878-1AA0-4E64-9344-58EDE44D9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1" r="2" b="2"/>
          <a:stretch/>
        </p:blipFill>
        <p:spPr>
          <a:xfrm>
            <a:off x="228600" y="237744"/>
            <a:ext cx="7505700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6FA11-F5AC-4D4A-9778-25B818CE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6D0A2449-0E6F-4EC8-9AF5-127FFF9E4F17}" type="datetime1">
              <a:rPr lang="it-IT" smtClean="0"/>
              <a:pPr>
                <a:spcAft>
                  <a:spcPts val="600"/>
                </a:spcAft>
              </a:pPr>
              <a:t>28/09/2023</a:t>
            </a:fld>
            <a:endParaRPr lang="en-US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1371C795-C4CD-438C-A822-BABBE38E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491" y="603504"/>
            <a:ext cx="3397540" cy="164592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SERVIZI DI CONSULENZA E ASSISTENZA</a:t>
            </a:r>
            <a:b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1AB4A0F-62F6-4D6C-A7F4-218820A427F1}"/>
              </a:ext>
            </a:extLst>
          </p:cNvPr>
          <p:cNvSpPr txBox="1"/>
          <p:nvPr/>
        </p:nvSpPr>
        <p:spPr>
          <a:xfrm>
            <a:off x="8477250" y="1946246"/>
            <a:ext cx="3144774" cy="39516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100" kern="1200" dirty="0">
                <a:latin typeface="+mn-lt"/>
                <a:ea typeface="+mn-ea"/>
                <a:cs typeface="+mn-cs"/>
              </a:rPr>
              <a:t>Informazioni sanitarie telefoniche</a:t>
            </a:r>
          </a:p>
          <a:p>
            <a:pPr marL="171450" indent="-1714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100" kern="1200" dirty="0">
                <a:latin typeface="+mn-lt"/>
                <a:ea typeface="+mn-ea"/>
                <a:cs typeface="+mn-cs"/>
              </a:rPr>
              <a:t>Prenotazione di prestazioni sanitarie</a:t>
            </a:r>
          </a:p>
          <a:p>
            <a:pPr marL="171450" indent="-171450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100" kern="1200" dirty="0">
                <a:latin typeface="+mn-lt"/>
                <a:ea typeface="+mn-ea"/>
                <a:cs typeface="+mn-cs"/>
              </a:rPr>
              <a:t>Pareri medici immediati </a:t>
            </a:r>
          </a:p>
          <a:p>
            <a:pPr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it-IT" sz="1100" kern="1200" dirty="0">
              <a:latin typeface="+mn-lt"/>
              <a:ea typeface="+mn-ea"/>
              <a:cs typeface="+mn-cs"/>
            </a:endParaRPr>
          </a:p>
          <a:p>
            <a:pPr algn="ctr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it-IT" sz="11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NUMERO VERDE </a:t>
            </a:r>
          </a:p>
          <a:p>
            <a:pPr algn="ctr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800 822495</a:t>
            </a:r>
          </a:p>
          <a:p>
            <a:pPr algn="ctr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8.30 – 19.30 LUN -VEN</a:t>
            </a:r>
          </a:p>
          <a:p>
            <a:pPr algn="ctr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it-IT" sz="1400" b="1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C610222-32A5-406E-AED6-961AB300E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4" y="6035040"/>
            <a:ext cx="1461647" cy="3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E4F580-F73C-2599-A541-DDDAAD44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 di forza della Mutua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D5E58E2-6AC3-8E69-9952-472914624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22960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763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360A2E-B6A8-F62A-1495-FF6A3A86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it-IT" sz="4000" b="1">
                <a:latin typeface="+mn-lt"/>
              </a:rPr>
              <a:t>La Piattaforma Welfare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3CA961-B795-6EE7-3E1B-0D24895E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algn="just"/>
            <a:r>
              <a:rPr lang="it-IT" sz="2000" dirty="0" err="1"/>
              <a:t>Hygeia</a:t>
            </a:r>
            <a:r>
              <a:rPr lang="it-IT" sz="2000" dirty="0"/>
              <a:t> mette a disposizione delle Confesercenti Territoriali e delle aziende associate una piattaforma Welfare, in grado di consentire alle stesse di realizzare piani welfare in regime di </a:t>
            </a:r>
            <a:r>
              <a:rPr lang="it-IT" sz="2000" dirty="0" err="1"/>
              <a:t>defiscalizzazion.e</a:t>
            </a:r>
            <a:endParaRPr lang="it-IT" sz="2000" dirty="0"/>
          </a:p>
        </p:txBody>
      </p:sp>
      <p:pic>
        <p:nvPicPr>
          <p:cNvPr id="1026" name="Picture 2" descr="Welfare I Generali Welion">
            <a:extLst>
              <a:ext uri="{FF2B5EF4-FFF2-40B4-BE49-F238E27FC236}">
                <a16:creationId xmlns:a16="http://schemas.microsoft.com/office/drawing/2014/main" id="{8EAA705A-734A-7506-3D00-04D5FC9D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2442" y="756702"/>
            <a:ext cx="5201023" cy="49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E9D382-67A3-C6A5-D343-178C8FF6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822960"/>
            <a:ext cx="5595923" cy="1421476"/>
          </a:xfrm>
        </p:spPr>
        <p:txBody>
          <a:bodyPr anchor="b">
            <a:normAutofit/>
          </a:bodyPr>
          <a:lstStyle/>
          <a:p>
            <a:r>
              <a:rPr lang="it-IT" b="1" dirty="0">
                <a:latin typeface="+mn-lt"/>
              </a:rPr>
              <a:t>I Piani Sanitari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D465CF-CD63-D4D8-9225-2882DC49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456873"/>
            <a:ext cx="5163106" cy="3578167"/>
          </a:xfrm>
        </p:spPr>
        <p:txBody>
          <a:bodyPr>
            <a:normAutofit/>
          </a:bodyPr>
          <a:lstStyle/>
          <a:p>
            <a:r>
              <a:rPr lang="it-IT" sz="1600" dirty="0"/>
              <a:t>I soci </a:t>
            </a:r>
            <a:r>
              <a:rPr lang="it-IT" sz="1600" dirty="0" err="1"/>
              <a:t>Hygeia</a:t>
            </a:r>
            <a:r>
              <a:rPr lang="it-IT" sz="1600" dirty="0"/>
              <a:t>, a seconda dei canali di provenienza, possono usufruire di specifici Piani Sanitari: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it-IT" sz="1600" dirty="0"/>
              <a:t>Piano Sanitario Platinum (destinati ai quadri delle aziende del comparto commercio, turismo e terziario) (Anno 2001)</a:t>
            </a:r>
          </a:p>
          <a:p>
            <a:pPr marL="514350" indent="-514350">
              <a:buAutoNum type="arabicParenR"/>
            </a:pPr>
            <a:r>
              <a:rPr lang="it-IT" sz="1600" dirty="0"/>
              <a:t>Piano Sanitario Titolari Tessera Confesercenti (anno 2018)</a:t>
            </a:r>
          </a:p>
          <a:p>
            <a:pPr marL="514350" indent="-514350">
              <a:buAutoNum type="arabicParenR"/>
            </a:pPr>
            <a:r>
              <a:rPr lang="it-IT" sz="1600" dirty="0"/>
              <a:t>Piano Sanitario Soci – </a:t>
            </a:r>
            <a:r>
              <a:rPr lang="it-IT" sz="1600" dirty="0" err="1"/>
              <a:t>Fipac</a:t>
            </a:r>
            <a:r>
              <a:rPr lang="it-IT" sz="1600" dirty="0"/>
              <a:t> (Anno 2018)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it-IT" sz="1600" dirty="0"/>
              <a:t>Piano Sanitario Familiari dei Titolari (anno 2022)</a:t>
            </a:r>
          </a:p>
          <a:p>
            <a:pPr marL="514350" indent="-514350">
              <a:buAutoNum type="arabicParenR"/>
            </a:pPr>
            <a:r>
              <a:rPr lang="it-IT" sz="1600" dirty="0"/>
              <a:t>Piano Sanitario Soci c.d. Welfare (persone fisiche non rientranti nell’ambito di applicazione dei Piani 1,2,3,4. (Anno 2023)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E29FC9-AEF9-9276-7CE3-7000C247C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175" y="2157879"/>
            <a:ext cx="2400603" cy="30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7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48D7670-6FA9-4A67-B961-1D63542EE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32089"/>
              </p:ext>
            </p:extLst>
          </p:nvPr>
        </p:nvGraphicFramePr>
        <p:xfrm>
          <a:off x="0" y="-142612"/>
          <a:ext cx="12192000" cy="692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F4291BB8-DAA2-44D3-91F3-274B14EC6149}"/>
              </a:ext>
            </a:extLst>
          </p:cNvPr>
          <p:cNvSpPr/>
          <p:nvPr/>
        </p:nvSpPr>
        <p:spPr>
          <a:xfrm>
            <a:off x="2499920" y="780176"/>
            <a:ext cx="6711192" cy="9060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Utilizzo concreto del piano sanitario, in sintesi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2DE4487-9902-480D-A7A0-5B4951DD4737}"/>
              </a:ext>
            </a:extLst>
          </p:cNvPr>
          <p:cNvSpPr/>
          <p:nvPr/>
        </p:nvSpPr>
        <p:spPr>
          <a:xfrm>
            <a:off x="562062" y="2100044"/>
            <a:ext cx="327171" cy="2516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70C3BCB-7A43-4EFB-BE9E-F250B2FC5A60}"/>
              </a:ext>
            </a:extLst>
          </p:cNvPr>
          <p:cNvSpPr/>
          <p:nvPr/>
        </p:nvSpPr>
        <p:spPr>
          <a:xfrm>
            <a:off x="9124426" y="2100044"/>
            <a:ext cx="327171" cy="251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D594A83-6EB8-4779-8D55-6045FFFAB250}"/>
              </a:ext>
            </a:extLst>
          </p:cNvPr>
          <p:cNvSpPr/>
          <p:nvPr/>
        </p:nvSpPr>
        <p:spPr>
          <a:xfrm>
            <a:off x="4843244" y="2100044"/>
            <a:ext cx="327171" cy="2516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769A4C-11CD-49C4-8D4F-E110153D1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244" y="4657568"/>
            <a:ext cx="1505843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0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3C9CB22-31A3-00F8-3D4D-A0C9AC7D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Le modalità di adesione a Hygeia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13BC30-C052-424F-60CA-0811D0A9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it-IT" sz="2400">
                <a:cs typeface="Times New Roman" panose="02020603050405020304" pitchFamily="18" charset="0"/>
              </a:rPr>
              <a:t>Adesione mediante autorizzazione all’INPS per la riscossione dei contributi associativi Confesercenti</a:t>
            </a:r>
          </a:p>
          <a:p>
            <a:r>
              <a:rPr lang="it-IT" sz="2400">
                <a:cs typeface="Times New Roman" panose="02020603050405020304" pitchFamily="18" charset="0"/>
              </a:rPr>
              <a:t>Adesione su piattaforma informatica </a:t>
            </a:r>
            <a:r>
              <a:rPr lang="it-IT" sz="2400"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https://my.confesercenti.it</a:t>
            </a:r>
            <a:endParaRPr lang="it-IT" sz="240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>
                <a:cs typeface="Times New Roman" panose="02020603050405020304" pitchFamily="18" charset="0"/>
              </a:rPr>
              <a:t>1) in modo autonomo (socio online)</a:t>
            </a:r>
          </a:p>
          <a:p>
            <a:pPr marL="0" indent="0">
              <a:buNone/>
            </a:pPr>
            <a:r>
              <a:rPr lang="it-IT" sz="2400">
                <a:cs typeface="Times New Roman" panose="02020603050405020304" pitchFamily="18" charset="0"/>
              </a:rPr>
              <a:t>2) tramite socio promotore mutualistico (operatore di sede addetto al tesseramento)</a:t>
            </a:r>
          </a:p>
          <a:p>
            <a:r>
              <a:rPr lang="it-IT" sz="2400">
                <a:cs typeface="Times New Roman" panose="02020603050405020304" pitchFamily="18" charset="0"/>
              </a:rPr>
              <a:t>Adesione per il tramite di un socio sovventore della Mutua</a:t>
            </a:r>
            <a:endParaRPr lang="it-IT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47BC7-ADE4-4B4A-8C85-7146A697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it-IT" dirty="0"/>
              <a:t>Soggetti ammissibili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3E8449-BB16-4EBB-A690-AF659718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85E0D28E-6F2F-4715-A424-3B01AC64AD4B}" type="datetime1">
              <a:rPr lang="it-IT" smtClean="0"/>
              <a:pPr rtl="0">
                <a:spcAft>
                  <a:spcPts val="600"/>
                </a:spcAft>
              </a:pPr>
              <a:t>28/09/2023</a:t>
            </a:fld>
            <a:endParaRPr lang="en-US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BF81A976-0E07-5BE0-3144-DBAD835667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Homepage - Confesercenti Nazionale">
            <a:extLst>
              <a:ext uri="{FF2B5EF4-FFF2-40B4-BE49-F238E27FC236}">
                <a16:creationId xmlns:a16="http://schemas.microsoft.com/office/drawing/2014/main" id="{6DAAB9D8-AACA-4FFF-B2BE-AA25B962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26" y="925345"/>
            <a:ext cx="1491316" cy="806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2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 gruppo di figure gialle e una figura rossa sull'altro lato">
            <a:extLst>
              <a:ext uri="{FF2B5EF4-FFF2-40B4-BE49-F238E27FC236}">
                <a16:creationId xmlns:a16="http://schemas.microsoft.com/office/drawing/2014/main" id="{EFC151E7-7BDE-061B-F549-60DDAFE8E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1" r="2" b="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F2D854-A5B2-456E-B7DF-6B79A703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85E0D28E-6F2F-4715-A424-3B01AC64AD4B}" type="datetime1">
              <a:rPr lang="it-IT" smtClean="0"/>
              <a:pPr rtl="0">
                <a:spcAft>
                  <a:spcPts val="600"/>
                </a:spcAft>
              </a:pPr>
              <a:t>28/09/2023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289B42-9362-4EA9-95CD-A24769AB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Altri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soggetti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ammissibili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0073626-2351-96DD-3387-AC32896A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Pensionati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iscritti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FIPAC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Professionisti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0DA8DCA-1D03-4848-A849-251282FE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0" y="6078742"/>
            <a:ext cx="1018885" cy="2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C580608-8541-9699-5A8F-89C36A0B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latin typeface="+mj-lt"/>
                <a:ea typeface="+mj-ea"/>
                <a:cs typeface="+mj-cs"/>
              </a:rPr>
              <a:t>Le </a:t>
            </a:r>
            <a:r>
              <a:rPr lang="en-US" sz="5400" b="1" kern="1200" dirty="0" err="1">
                <a:latin typeface="+mj-lt"/>
                <a:ea typeface="+mj-ea"/>
                <a:cs typeface="+mj-cs"/>
              </a:rPr>
              <a:t>prestazioni</a:t>
            </a:r>
            <a:r>
              <a:rPr lang="en-US" sz="5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atin typeface="+mj-lt"/>
                <a:ea typeface="+mj-ea"/>
                <a:cs typeface="+mj-cs"/>
              </a:rPr>
              <a:t>incluse</a:t>
            </a:r>
            <a:r>
              <a:rPr lang="en-US" sz="5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atin typeface="+mj-lt"/>
                <a:ea typeface="+mj-ea"/>
                <a:cs typeface="+mj-cs"/>
              </a:rPr>
              <a:t>nel</a:t>
            </a:r>
            <a:r>
              <a:rPr lang="en-US" sz="54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5400" b="1" kern="1200" dirty="0"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latin typeface="+mj-lt"/>
                <a:ea typeface="+mj-ea"/>
                <a:cs typeface="+mj-cs"/>
              </a:rPr>
              <a:t>Piano </a:t>
            </a:r>
            <a:r>
              <a:rPr lang="en-US" sz="5400" b="1" kern="1200" dirty="0" err="1">
                <a:latin typeface="+mj-lt"/>
                <a:ea typeface="+mj-ea"/>
                <a:cs typeface="+mj-cs"/>
              </a:rPr>
              <a:t>Titolari</a:t>
            </a:r>
            <a:endParaRPr lang="en-US" sz="5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Segnaposto 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5C103936-FB34-27A0-7F7D-9960A2CF77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701" r="32701"/>
          <a:stretch>
            <a:fillRect/>
          </a:stretch>
        </p:blipFill>
        <p:spPr>
          <a:xfrm>
            <a:off x="9055830" y="5061057"/>
            <a:ext cx="1519364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A82B39A-E2DA-46E1-8403-B200B752495D}"/>
              </a:ext>
            </a:extLst>
          </p:cNvPr>
          <p:cNvGraphicFramePr/>
          <p:nvPr/>
        </p:nvGraphicFramePr>
        <p:xfrm>
          <a:off x="8338656" y="2310357"/>
          <a:ext cx="3363985" cy="16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6CBAE147-A82D-4E22-9994-54953211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4F848B3-DD0C-4C86-9703-1DC7B521FCF8}" type="datetime1">
              <a:rPr lang="it-IT" smtClean="0"/>
              <a:pPr rtl="0">
                <a:spcAft>
                  <a:spcPts val="600"/>
                </a:spcAft>
              </a:pPr>
              <a:t>28/09/2023</a:t>
            </a:fld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737952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3B9A215E-709F-4867-98B5-BCF81B9362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6071952"/>
            <a:ext cx="1847619" cy="504762"/>
          </a:xfrm>
          <a:prstGeom prst="rect">
            <a:avLst/>
          </a:prstGeom>
        </p:spPr>
      </p:pic>
      <p:pic>
        <p:nvPicPr>
          <p:cNvPr id="5122" name="Picture 2" descr="Polizze sanitarie: quali prevedono garanzie anche per il coronavirus? |  Segugio.it">
            <a:extLst>
              <a:ext uri="{FF2B5EF4-FFF2-40B4-BE49-F238E27FC236}">
                <a16:creationId xmlns:a16="http://schemas.microsoft.com/office/drawing/2014/main" id="{F577388B-98C3-4AA0-A5D3-1E874A5F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43" y="1430351"/>
            <a:ext cx="1813073" cy="13580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tranet - Vita &amp; Lavoro - Iniziative, Convenzioni e Agevolazioni -  Assistenza - MètaSalute - Dropsa">
            <a:extLst>
              <a:ext uri="{FF2B5EF4-FFF2-40B4-BE49-F238E27FC236}">
                <a16:creationId xmlns:a16="http://schemas.microsoft.com/office/drawing/2014/main" id="{F1A0C940-F9D7-4252-B7D9-3AB3AC65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73" y="2608977"/>
            <a:ext cx="2238968" cy="11782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1529</Words>
  <Application>Microsoft Office PowerPoint</Application>
  <PresentationFormat>Widescreen</PresentationFormat>
  <Paragraphs>219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Calibri,Bold</vt:lpstr>
      <vt:lpstr>Century Gothic</vt:lpstr>
      <vt:lpstr>Garamond</vt:lpstr>
      <vt:lpstr>Symbol</vt:lpstr>
      <vt:lpstr>Wingdings</vt:lpstr>
      <vt:lpstr>Tema di Office</vt:lpstr>
      <vt:lpstr>Hygeia, la mutua di Confesercenti</vt:lpstr>
      <vt:lpstr>La Mission</vt:lpstr>
      <vt:lpstr>I Piani Sanitari</vt:lpstr>
      <vt:lpstr>Presentazione standard di PowerPoint</vt:lpstr>
      <vt:lpstr>Le modalità di adesione a Hygeia </vt:lpstr>
      <vt:lpstr>Soggetti ammissibili</vt:lpstr>
      <vt:lpstr>Altri soggetti ammissibili</vt:lpstr>
      <vt:lpstr>Le prestazioni incluse nel  Piano Titolari</vt:lpstr>
      <vt:lpstr>Presentazione standard di PowerPoint</vt:lpstr>
      <vt:lpstr>Presentazione standard di PowerPoint</vt:lpstr>
      <vt:lpstr>Presentazione standard di PowerPoint</vt:lpstr>
      <vt:lpstr>    Massimale dedicato: € 6.000 per nucleo familiare e per anno assicurativo </vt:lpstr>
      <vt:lpstr> Massimale dedicato: € 700,00 per nucleo familiare e per anno assicurativo </vt:lpstr>
      <vt:lpstr> </vt:lpstr>
      <vt:lpstr>PACCHETTO MATERNITA’ </vt:lpstr>
      <vt:lpstr>PROTESI/AUSILI MEDICI ORTOPEDICI  </vt:lpstr>
      <vt:lpstr>Trattamenti fisioterapici riabilitativi a seguito di infortunio o di particolari patologie  (forme neurologiche degenerative, ecc)</vt:lpstr>
      <vt:lpstr> </vt:lpstr>
      <vt:lpstr>applicazione di 3 o più impianti: max euro 2.300  applicazione di 2 impianti: max euro 1.100  applicazione di 1 impianto: max euro 600 </vt:lpstr>
      <vt:lpstr>Presentazione standard di PowerPoint</vt:lpstr>
      <vt:lpstr>Presentazione standard di PowerPoint</vt:lpstr>
      <vt:lpstr>SERVIZI DI CONSULENZA E ASSISTENZA </vt:lpstr>
      <vt:lpstr>Punti di forza della Mutua</vt:lpstr>
      <vt:lpstr>La Piattaforma Welfare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Hygeia, la mutua di Confesercenti</dc:title>
  <dc:creator>Antonietta Majoli</dc:creator>
  <cp:lastModifiedBy>Admin</cp:lastModifiedBy>
  <cp:revision>4</cp:revision>
  <dcterms:created xsi:type="dcterms:W3CDTF">2023-02-22T09:34:44Z</dcterms:created>
  <dcterms:modified xsi:type="dcterms:W3CDTF">2023-09-28T09:14:19Z</dcterms:modified>
</cp:coreProperties>
</file>